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308" r:id="rId13"/>
    <p:sldId id="269" r:id="rId14"/>
    <p:sldId id="257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</p:sldIdLst>
  <p:sldSz cx="18288000" cy="10287000"/>
  <p:notesSz cx="6858000" cy="9144000"/>
  <p:embeddedFontLst>
    <p:embeddedFont>
      <p:font typeface="Arimo" panose="020B0604020202020204" charset="0"/>
      <p:regular r:id="rId52"/>
      <p:bold r:id="rId53"/>
      <p:italic r:id="rId54"/>
      <p:boldItalic r:id="rId55"/>
    </p:embeddedFont>
    <p:embeddedFont>
      <p:font typeface="Calibri (MS) Light" panose="020B0604020202020204" charset="0"/>
      <p:regular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  <p:embeddedFont>
      <p:font typeface="Raleway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7" roundtripDataSignature="AMtx7mi/p2MypKsqswWml7gw6ovQ+s0A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5" autoAdjust="0"/>
    <p:restoredTop sz="94660"/>
  </p:normalViewPr>
  <p:slideViewPr>
    <p:cSldViewPr snapToGrid="0">
      <p:cViewPr varScale="1">
        <p:scale>
          <a:sx n="31" d="100"/>
          <a:sy n="31" d="100"/>
        </p:scale>
        <p:origin x="114" y="2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96" name="Google Shape;3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24" name="Google Shape;424;p1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1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6" name="Google Shape;426;p1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65" name="Google Shape;465;p1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p1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67" name="Google Shape;467;p1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110" name="Google Shape;110;p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2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67" name="Google Shape;667;p2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8" name="Google Shape;668;p2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669" name="Google Shape;669;p2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2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2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688" name="Google Shape;688;p2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p2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690" name="Google Shape;690;p2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2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2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09" name="Google Shape;709;p2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2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711" name="Google Shape;711;p2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2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2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30" name="Google Shape;730;p2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1" name="Google Shape;731;p2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732" name="Google Shape;732;p2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2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2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51" name="Google Shape;751;p2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2" name="Google Shape;752;p2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753" name="Google Shape;753;p2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2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2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75" name="Google Shape;775;p2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6" name="Google Shape;776;p2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777" name="Google Shape;777;p2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2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2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27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797" name="Google Shape;797;p27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8" name="Google Shape;798;p2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799" name="Google Shape;799;p27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7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18" name="Google Shape;818;p2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9" name="Google Shape;819;p2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820" name="Google Shape;820;p2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2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2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39" name="Google Shape;839;p2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0" name="Google Shape;840;p2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841" name="Google Shape;841;p2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2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3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60" name="Google Shape;860;p3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1" name="Google Shape;861;p3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862" name="Google Shape;862;p3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3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3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3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84" name="Google Shape;884;p3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p3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886" name="Google Shape;886;p3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3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3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3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24" name="Google Shape;924;p3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p3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926" name="Google Shape;926;p3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3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3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46" name="Google Shape;946;p3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7" name="Google Shape;947;p3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948" name="Google Shape;948;p3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3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3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70" name="Google Shape;970;p3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1" name="Google Shape;971;p3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972" name="Google Shape;972;p3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3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3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92" name="Google Shape;992;p3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3" name="Google Shape;993;p3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994" name="Google Shape;994;p3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3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3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3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28" name="Google Shape;1028;p3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9" name="Google Shape;1029;p3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1030" name="Google Shape;1030;p3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3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3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54" name="Google Shape;1054;p3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5" name="Google Shape;1055;p3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1056" name="Google Shape;1056;p3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3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4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80" name="Google Shape;1080;p4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1" name="Google Shape;1081;p4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1082" name="Google Shape;1082;p4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4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4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4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22" name="Google Shape;1122;p4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3" name="Google Shape;1123;p4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1124" name="Google Shape;1124;p4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4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85" name="Google Shape;185;p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  <a:endParaRPr dirty="0"/>
          </a:p>
        </p:txBody>
      </p:sp>
      <p:sp>
        <p:nvSpPr>
          <p:cNvPr id="187" name="Google Shape;187;p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4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4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47" name="Google Shape;1147;p4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8" name="Google Shape;1148;p4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1149" name="Google Shape;1149;p4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4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4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4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73" name="Google Shape;1173;p4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4" name="Google Shape;1174;p4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1175" name="Google Shape;1175;p4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4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45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45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99" name="Google Shape;1199;p45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0" name="Google Shape;1200;p4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1201" name="Google Shape;1201;p45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45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4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24" name="Google Shape;1224;p4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5" name="Google Shape;1225;p4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1226" name="Google Shape;1226;p4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4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4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4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4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65" name="Google Shape;1265;p4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6" name="Google Shape;1266;p4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1267" name="Google Shape;1267;p4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4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4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88" name="Google Shape;1288;p4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9" name="Google Shape;1289;p4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1290" name="Google Shape;1290;p4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4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5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5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311" name="Google Shape;1311;p5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2" name="Google Shape;1312;p5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1313" name="Google Shape;1313;p5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5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p5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334" name="Google Shape;1334;p5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5" name="Google Shape;1335;p5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1336" name="Google Shape;1336;p5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5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52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52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357" name="Google Shape;1357;p52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8" name="Google Shape;1358;p5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1359" name="Google Shape;1359;p52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p5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6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endParaRPr/>
          </a:p>
        </p:txBody>
      </p:sp>
      <p:sp>
        <p:nvSpPr>
          <p:cNvPr id="218" name="Google Shape;218;p6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6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7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69" name="Google Shape;269;p7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</a:t>
            </a:r>
            <a:endParaRPr/>
          </a:p>
        </p:txBody>
      </p:sp>
      <p:sp>
        <p:nvSpPr>
          <p:cNvPr id="271" name="Google Shape;271;p7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7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15" name="Google Shape;315;p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</a:t>
            </a:r>
            <a:endParaRPr/>
          </a:p>
        </p:txBody>
      </p:sp>
      <p:sp>
        <p:nvSpPr>
          <p:cNvPr id="317" name="Google Shape;317;p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49" name="Google Shape;349;p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</a:t>
            </a:r>
            <a:endParaRPr/>
          </a:p>
        </p:txBody>
      </p:sp>
      <p:sp>
        <p:nvSpPr>
          <p:cNvPr id="351" name="Google Shape;351;p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81" name="Google Shape;381;p1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</a:t>
            </a:r>
            <a:endParaRPr/>
          </a:p>
        </p:txBody>
      </p:sp>
      <p:sp>
        <p:nvSpPr>
          <p:cNvPr id="383" name="Google Shape;383;p1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6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6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6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Title and Content">
  <p:cSld name="6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5"/>
          <p:cNvSpPr>
            <a:spLocks noGrp="1"/>
          </p:cNvSpPr>
          <p:nvPr>
            <p:ph type="pic" idx="2"/>
          </p:nvPr>
        </p:nvSpPr>
        <p:spPr>
          <a:xfrm>
            <a:off x="0" y="0"/>
            <a:ext cx="18288000" cy="687977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MX"/>
          </a:p>
        </p:txBody>
      </p:sp>
      <p:sp>
        <p:nvSpPr>
          <p:cNvPr id="21" name="Google Shape;21;p55"/>
          <p:cNvSpPr txBox="1">
            <a:spLocks noGrp="1"/>
          </p:cNvSpPr>
          <p:nvPr>
            <p:ph type="title"/>
          </p:nvPr>
        </p:nvSpPr>
        <p:spPr>
          <a:xfrm>
            <a:off x="4248150" y="2049237"/>
            <a:ext cx="9791700" cy="385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400"/>
              <a:buFont typeface="Arial"/>
              <a:buNone/>
              <a:defRPr sz="14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5"/>
          <p:cNvSpPr txBox="1">
            <a:spLocks noGrp="1"/>
          </p:cNvSpPr>
          <p:nvPr>
            <p:ph type="sldNum" idx="12"/>
          </p:nvPr>
        </p:nvSpPr>
        <p:spPr>
          <a:xfrm>
            <a:off x="17064038" y="9655970"/>
            <a:ext cx="623888" cy="45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859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5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5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6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6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6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6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6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6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slide" Target="slide25.xml"/><Relationship Id="rId3" Type="http://schemas.openxmlformats.org/officeDocument/2006/relationships/slide" Target="slide7.xml"/><Relationship Id="rId7" Type="http://schemas.openxmlformats.org/officeDocument/2006/relationships/slide" Target="slide19.xml"/><Relationship Id="rId12" Type="http://schemas.openxmlformats.org/officeDocument/2006/relationships/slide" Target="slide24.xml"/><Relationship Id="rId2" Type="http://schemas.openxmlformats.org/officeDocument/2006/relationships/notesSlide" Target="../notesSlides/notesSlide17.xml"/><Relationship Id="rId16" Type="http://schemas.openxmlformats.org/officeDocument/2006/relationships/slide" Target="slide2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11" Type="http://schemas.openxmlformats.org/officeDocument/2006/relationships/slide" Target="slide23.xml"/><Relationship Id="rId5" Type="http://schemas.openxmlformats.org/officeDocument/2006/relationships/image" Target="../media/image31.png"/><Relationship Id="rId15" Type="http://schemas.openxmlformats.org/officeDocument/2006/relationships/slide" Target="slide27.xml"/><Relationship Id="rId10" Type="http://schemas.openxmlformats.org/officeDocument/2006/relationships/slide" Target="slide22.xml"/><Relationship Id="rId4" Type="http://schemas.openxmlformats.org/officeDocument/2006/relationships/image" Target="../media/image70.jpg"/><Relationship Id="rId9" Type="http://schemas.openxmlformats.org/officeDocument/2006/relationships/slide" Target="slide21.xml"/><Relationship Id="rId14" Type="http://schemas.openxmlformats.org/officeDocument/2006/relationships/slide" Target="slide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slide" Target="slide7.xml"/><Relationship Id="rId7" Type="http://schemas.openxmlformats.org/officeDocument/2006/relationships/slide" Target="slide3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0.xml"/><Relationship Id="rId5" Type="http://schemas.openxmlformats.org/officeDocument/2006/relationships/image" Target="../media/image35.png"/><Relationship Id="rId4" Type="http://schemas.openxmlformats.org/officeDocument/2006/relationships/image" Target="../media/image74.jpg"/><Relationship Id="rId9" Type="http://schemas.openxmlformats.org/officeDocument/2006/relationships/slide" Target="slide3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5" Type="http://schemas.openxmlformats.org/officeDocument/2006/relationships/image" Target="../media/image76.png"/><Relationship Id="rId4" Type="http://schemas.openxmlformats.org/officeDocument/2006/relationships/image" Target="../media/image7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5" Type="http://schemas.openxmlformats.org/officeDocument/2006/relationships/image" Target="../media/image76.png"/><Relationship Id="rId4" Type="http://schemas.openxmlformats.org/officeDocument/2006/relationships/image" Target="../media/image7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5" Type="http://schemas.openxmlformats.org/officeDocument/2006/relationships/image" Target="../media/image76.png"/><Relationship Id="rId4" Type="http://schemas.openxmlformats.org/officeDocument/2006/relationships/image" Target="../media/image7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slide" Target="slide29.xml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7.xml"/><Relationship Id="rId7" Type="http://schemas.openxmlformats.org/officeDocument/2006/relationships/slide" Target="slide3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5.xml"/><Relationship Id="rId5" Type="http://schemas.openxmlformats.org/officeDocument/2006/relationships/image" Target="../media/image34.png"/><Relationship Id="rId4" Type="http://schemas.openxmlformats.org/officeDocument/2006/relationships/image" Target="../media/image7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slide" Target="slide3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slide" Target="slide3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slide" Target="slide3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7.xml"/><Relationship Id="rId7" Type="http://schemas.openxmlformats.org/officeDocument/2006/relationships/slide" Target="slide4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image" Target="../media/image33.png"/><Relationship Id="rId10" Type="http://schemas.openxmlformats.org/officeDocument/2006/relationships/slide" Target="slide43.xml"/><Relationship Id="rId4" Type="http://schemas.openxmlformats.org/officeDocument/2006/relationships/image" Target="../media/image81.jpg"/><Relationship Id="rId9" Type="http://schemas.openxmlformats.org/officeDocument/2006/relationships/slide" Target="slide4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8.xml"/><Relationship Id="rId5" Type="http://schemas.openxmlformats.org/officeDocument/2006/relationships/image" Target="../media/image83.png"/><Relationship Id="rId4" Type="http://schemas.openxmlformats.org/officeDocument/2006/relationships/image" Target="../media/image8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8.xml"/><Relationship Id="rId5" Type="http://schemas.openxmlformats.org/officeDocument/2006/relationships/image" Target="../media/image83.png"/><Relationship Id="rId4" Type="http://schemas.openxmlformats.org/officeDocument/2006/relationships/image" Target="../media/image8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8.xml"/><Relationship Id="rId5" Type="http://schemas.openxmlformats.org/officeDocument/2006/relationships/image" Target="../media/image83.png"/><Relationship Id="rId4" Type="http://schemas.openxmlformats.org/officeDocument/2006/relationships/image" Target="../media/image8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8.xml"/><Relationship Id="rId5" Type="http://schemas.openxmlformats.org/officeDocument/2006/relationships/image" Target="../media/image83.png"/><Relationship Id="rId4" Type="http://schemas.openxmlformats.org/officeDocument/2006/relationships/image" Target="../media/image8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8.xml"/><Relationship Id="rId5" Type="http://schemas.openxmlformats.org/officeDocument/2006/relationships/image" Target="../media/image83.png"/><Relationship Id="rId4" Type="http://schemas.openxmlformats.org/officeDocument/2006/relationships/image" Target="../media/image82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image" Target="../media/image84.jpg"/><Relationship Id="rId7" Type="http://schemas.openxmlformats.org/officeDocument/2006/relationships/slide" Target="slide4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6.xml"/><Relationship Id="rId5" Type="http://schemas.openxmlformats.org/officeDocument/2006/relationships/slide" Target="slide45.xml"/><Relationship Id="rId10" Type="http://schemas.openxmlformats.org/officeDocument/2006/relationships/slide" Target="slide7.xml"/><Relationship Id="rId4" Type="http://schemas.openxmlformats.org/officeDocument/2006/relationships/image" Target="../media/image32.png"/><Relationship Id="rId9" Type="http://schemas.openxmlformats.org/officeDocument/2006/relationships/slide" Target="slide4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4.xml"/><Relationship Id="rId5" Type="http://schemas.openxmlformats.org/officeDocument/2006/relationships/image" Target="../media/image83.png"/><Relationship Id="rId4" Type="http://schemas.openxmlformats.org/officeDocument/2006/relationships/image" Target="../media/image8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4.xml"/><Relationship Id="rId5" Type="http://schemas.openxmlformats.org/officeDocument/2006/relationships/image" Target="../media/image83.png"/><Relationship Id="rId4" Type="http://schemas.openxmlformats.org/officeDocument/2006/relationships/image" Target="../media/image8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4.xml"/><Relationship Id="rId5" Type="http://schemas.openxmlformats.org/officeDocument/2006/relationships/image" Target="../media/image83.png"/><Relationship Id="rId4" Type="http://schemas.openxmlformats.org/officeDocument/2006/relationships/image" Target="../media/image8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4.xml"/><Relationship Id="rId5" Type="http://schemas.openxmlformats.org/officeDocument/2006/relationships/image" Target="../media/image83.png"/><Relationship Id="rId4" Type="http://schemas.openxmlformats.org/officeDocument/2006/relationships/image" Target="../media/image85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4.xml"/><Relationship Id="rId5" Type="http://schemas.openxmlformats.org/officeDocument/2006/relationships/image" Target="../media/image85.jpg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slide" Target="slide34.xml"/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12" Type="http://schemas.openxmlformats.org/officeDocument/2006/relationships/hyperlink" Target="https://www.canva.com/design/DAGyKpnM2q8/68KRfmAtq-7Nmj0pZgpaqg/edi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slide" Target="slide29.xml"/><Relationship Id="rId5" Type="http://schemas.openxmlformats.org/officeDocument/2006/relationships/image" Target="../media/image32.png"/><Relationship Id="rId15" Type="http://schemas.openxmlformats.org/officeDocument/2006/relationships/slide" Target="slide44.xml"/><Relationship Id="rId10" Type="http://schemas.openxmlformats.org/officeDocument/2006/relationships/hyperlink" Target="https://www.canva.com/design/DAGyKpnM2q8/RdqCLRGoMbcUUbVFmBYwCA/view?utm_content=DAGyKpnM2q8&amp;utm_campaign=designshare&amp;utm_medium=link2&amp;utm_source=uniquelinks&amp;utlId=ha1e57b56f1" TargetMode="External"/><Relationship Id="rId4" Type="http://schemas.openxmlformats.org/officeDocument/2006/relationships/image" Target="../media/image31.png"/><Relationship Id="rId9" Type="http://schemas.openxmlformats.org/officeDocument/2006/relationships/slide" Target="slide17.xml"/><Relationship Id="rId14" Type="http://schemas.openxmlformats.org/officeDocument/2006/relationships/slide" Target="slide3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11" Type="http://schemas.openxmlformats.org/officeDocument/2006/relationships/image" Target="../media/image43.png"/><Relationship Id="rId5" Type="http://schemas.openxmlformats.org/officeDocument/2006/relationships/image" Target="../media/image37.jpg"/><Relationship Id="rId10" Type="http://schemas.openxmlformats.org/officeDocument/2006/relationships/image" Target="../media/image42.png"/><Relationship Id="rId4" Type="http://schemas.openxmlformats.org/officeDocument/2006/relationships/image" Target="../media/image36.jp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11" Type="http://schemas.openxmlformats.org/officeDocument/2006/relationships/image" Target="../media/image50.png"/><Relationship Id="rId5" Type="http://schemas.openxmlformats.org/officeDocument/2006/relationships/image" Target="../media/image45.jpg"/><Relationship Id="rId10" Type="http://schemas.openxmlformats.org/officeDocument/2006/relationships/image" Target="../media/image49.png"/><Relationship Id="rId4" Type="http://schemas.openxmlformats.org/officeDocument/2006/relationships/image" Target="../media/image44.jp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WWW.YOURCOMPANY.COM</a:t>
              </a:r>
              <a:endParaRPr/>
            </a:p>
          </p:txBody>
        </p:sp>
      </p:grpSp>
      <p:sp>
        <p:nvSpPr>
          <p:cNvPr id="95" name="Google Shape;95;p1" descr="Patrón de fondo  El contenido generado por IA puede ser incorrecto.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02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" name="Google Shape;96;p1"/>
          <p:cNvGrpSpPr/>
          <p:nvPr/>
        </p:nvGrpSpPr>
        <p:grpSpPr>
          <a:xfrm>
            <a:off x="17064038" y="9627395"/>
            <a:ext cx="623888" cy="481013"/>
            <a:chOff x="0" y="-38100"/>
            <a:chExt cx="831850" cy="641350"/>
          </a:xfrm>
        </p:grpSpPr>
        <p:sp>
          <p:nvSpPr>
            <p:cNvPr id="97" name="Google Shape;97;p1"/>
            <p:cNvSpPr/>
            <p:nvPr/>
          </p:nvSpPr>
          <p:spPr>
            <a:xfrm>
              <a:off x="0" y="0"/>
              <a:ext cx="831850" cy="603250"/>
            </a:xfrm>
            <a:custGeom>
              <a:avLst/>
              <a:gdLst/>
              <a:ahLst/>
              <a:cxnLst/>
              <a:rect l="l" t="t" r="r" b="b"/>
              <a:pathLst>
                <a:path w="831850" h="603250" extrusionOk="0">
                  <a:moveTo>
                    <a:pt x="0" y="0"/>
                  </a:moveTo>
                  <a:lnTo>
                    <a:pt x="831850" y="0"/>
                  </a:lnTo>
                  <a:lnTo>
                    <a:pt x="831850" y="603250"/>
                  </a:lnTo>
                  <a:lnTo>
                    <a:pt x="0" y="603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 txBox="1"/>
            <p:nvPr/>
          </p:nvSpPr>
          <p:spPr>
            <a:xfrm>
              <a:off x="0" y="-38100"/>
              <a:ext cx="83185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sp>
        <p:nvSpPr>
          <p:cNvPr id="99" name="Google Shape;99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22A35">
              <a:alpha val="34509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" name="Google Shape;100;p1"/>
          <p:cNvGrpSpPr/>
          <p:nvPr/>
        </p:nvGrpSpPr>
        <p:grpSpPr>
          <a:xfrm>
            <a:off x="4343400" y="4848226"/>
            <a:ext cx="9601200" cy="1664494"/>
            <a:chOff x="0" y="-9525"/>
            <a:chExt cx="12801600" cy="2219325"/>
          </a:xfrm>
        </p:grpSpPr>
        <p:sp>
          <p:nvSpPr>
            <p:cNvPr id="101" name="Google Shape;101;p1"/>
            <p:cNvSpPr/>
            <p:nvPr/>
          </p:nvSpPr>
          <p:spPr>
            <a:xfrm>
              <a:off x="0" y="0"/>
              <a:ext cx="12801600" cy="2209800"/>
            </a:xfrm>
            <a:custGeom>
              <a:avLst/>
              <a:gdLst/>
              <a:ahLst/>
              <a:cxnLst/>
              <a:rect l="l" t="t" r="r" b="b"/>
              <a:pathLst>
                <a:path w="12801600" h="2209800" extrusionOk="0">
                  <a:moveTo>
                    <a:pt x="0" y="0"/>
                  </a:moveTo>
                  <a:lnTo>
                    <a:pt x="12801600" y="0"/>
                  </a:lnTo>
                  <a:lnTo>
                    <a:pt x="12801600" y="2209800"/>
                  </a:lnTo>
                  <a:lnTo>
                    <a:pt x="0" y="2209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 txBox="1"/>
            <p:nvPr/>
          </p:nvSpPr>
          <p:spPr>
            <a:xfrm>
              <a:off x="0" y="-9525"/>
              <a:ext cx="12801600" cy="2219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1" dirty="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CRESCERE PST</a:t>
              </a:r>
              <a:endParaRPr dirty="0"/>
            </a:p>
          </p:txBody>
        </p:sp>
      </p:grpSp>
      <p:sp>
        <p:nvSpPr>
          <p:cNvPr id="104" name="Google Shape;104;p1" descr="Logotipo  El contenido generado por IA puede ser incorrecto."/>
          <p:cNvSpPr/>
          <p:nvPr/>
        </p:nvSpPr>
        <p:spPr>
          <a:xfrm>
            <a:off x="7293769" y="1147762"/>
            <a:ext cx="3074194" cy="3774281"/>
          </a:xfrm>
          <a:custGeom>
            <a:avLst/>
            <a:gdLst/>
            <a:ahLst/>
            <a:cxnLst/>
            <a:rect l="l" t="t" r="r" b="b"/>
            <a:pathLst>
              <a:path w="4098925" h="5032375" extrusionOk="0">
                <a:moveTo>
                  <a:pt x="0" y="0"/>
                </a:moveTo>
                <a:lnTo>
                  <a:pt x="4098925" y="0"/>
                </a:lnTo>
                <a:lnTo>
                  <a:pt x="4098925" y="5032375"/>
                </a:lnTo>
                <a:lnTo>
                  <a:pt x="0" y="50323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A17D36-C397-08E7-7F6B-8E6C75054115}"/>
              </a:ext>
            </a:extLst>
          </p:cNvPr>
          <p:cNvSpPr txBox="1"/>
          <p:nvPr/>
        </p:nvSpPr>
        <p:spPr>
          <a:xfrm>
            <a:off x="4258866" y="6285963"/>
            <a:ext cx="91440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s-MX" sz="1400" b="1" i="0" u="none" strike="noStrike" dirty="0">
                <a:solidFill>
                  <a:srgbClr val="FFFFFF"/>
                </a:solidFill>
                <a:effectLst/>
                <a:latin typeface="Raleway" pitchFamily="2" charset="0"/>
              </a:rPr>
              <a:t>Planeación, Sustentabilidad y Transformación </a:t>
            </a:r>
            <a:endParaRPr lang="es-MX" b="0" dirty="0">
              <a:effectLst/>
            </a:endParaRPr>
          </a:p>
          <a:p>
            <a:pPr algn="ctr" rtl="0">
              <a:buNone/>
            </a:pPr>
            <a:r>
              <a:rPr lang="es-MX" sz="2000" b="1" i="0" u="none" strike="noStrike" dirty="0">
                <a:solidFill>
                  <a:srgbClr val="FFFFFF"/>
                </a:solidFill>
                <a:effectLst/>
                <a:latin typeface="Raleway" pitchFamily="2" charset="0"/>
              </a:rPr>
              <a:t>Consultores</a:t>
            </a:r>
            <a:endParaRPr lang="es-MX" b="0" dirty="0">
              <a:effectLst/>
            </a:endParaRPr>
          </a:p>
          <a:p>
            <a:pPr>
              <a:buNone/>
            </a:pPr>
            <a:br>
              <a:rPr lang="es-MX" b="0" dirty="0">
                <a:effectLst/>
              </a:rPr>
            </a:br>
            <a:endParaRPr lang="es-MX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2"/>
          <p:cNvSpPr/>
          <p:nvPr/>
        </p:nvSpPr>
        <p:spPr>
          <a:xfrm>
            <a:off x="0" y="0"/>
            <a:ext cx="18288000" cy="6879432"/>
          </a:xfrm>
          <a:prstGeom prst="rect">
            <a:avLst/>
          </a:prstGeom>
          <a:solidFill>
            <a:srgbClr val="0F243E">
              <a:alpha val="8823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27"/>
              <a:buFont typeface="Arial"/>
              <a:buNone/>
            </a:pPr>
            <a:endParaRPr sz="202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2"/>
          <p:cNvSpPr/>
          <p:nvPr/>
        </p:nvSpPr>
        <p:spPr>
          <a:xfrm>
            <a:off x="519114" y="3900488"/>
            <a:ext cx="8520018" cy="6207920"/>
          </a:xfrm>
          <a:prstGeom prst="rect">
            <a:avLst/>
          </a:prstGeom>
          <a:solidFill>
            <a:srgbClr val="BA9A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2"/>
          <p:cNvSpPr/>
          <p:nvPr/>
        </p:nvSpPr>
        <p:spPr>
          <a:xfrm>
            <a:off x="970426" y="4086230"/>
            <a:ext cx="727515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 dirty="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BENEFICIOS PARA NUESTROS ALIADOS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2"/>
          <p:cNvSpPr txBox="1">
            <a:spLocks noGrp="1"/>
          </p:cNvSpPr>
          <p:nvPr>
            <p:ph type="sldNum" idx="12"/>
          </p:nvPr>
        </p:nvSpPr>
        <p:spPr>
          <a:xfrm>
            <a:off x="17064038" y="9655970"/>
            <a:ext cx="623888" cy="45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2"/>
          <p:cNvSpPr/>
          <p:nvPr/>
        </p:nvSpPr>
        <p:spPr>
          <a:xfrm>
            <a:off x="9008679" y="3802496"/>
            <a:ext cx="8729755" cy="6258464"/>
          </a:xfrm>
          <a:prstGeom prst="rect">
            <a:avLst/>
          </a:prstGeom>
          <a:solidFill>
            <a:srgbClr val="0F243E"/>
          </a:solidFill>
          <a:ln w="25400" cap="flat" cmpd="sng">
            <a:solidFill>
              <a:srgbClr val="181E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2"/>
          <p:cNvSpPr/>
          <p:nvPr/>
        </p:nvSpPr>
        <p:spPr>
          <a:xfrm>
            <a:off x="10603118" y="4059591"/>
            <a:ext cx="5353451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VENTAJAS COMPETITIVAS</a:t>
            </a:r>
          </a:p>
        </p:txBody>
      </p:sp>
      <p:sp>
        <p:nvSpPr>
          <p:cNvPr id="404" name="Google Shape;404;p12"/>
          <p:cNvSpPr/>
          <p:nvPr/>
        </p:nvSpPr>
        <p:spPr>
          <a:xfrm>
            <a:off x="519114" y="5807573"/>
            <a:ext cx="8809434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MX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Acceso a un equipo interdisciplinario con experiencia regional.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MX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Cumplimiento técnico, normativo y financiero garantizado.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MX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Procesos digitalizados, eficientes y transparentes.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MX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Evidencia de impacto y fortalecimiento de la reputación institucional.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MX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Alianzas sostenibles y replicables a largo plazo.</a:t>
            </a:r>
          </a:p>
        </p:txBody>
      </p:sp>
      <p:sp>
        <p:nvSpPr>
          <p:cNvPr id="405" name="Google Shape;405;p12"/>
          <p:cNvSpPr/>
          <p:nvPr/>
        </p:nvSpPr>
        <p:spPr>
          <a:xfrm>
            <a:off x="9811933" y="6000233"/>
            <a:ext cx="6935820" cy="272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MX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Enfoque sistémico e integral.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MX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Aplicación de marcos internacionales.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MX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Escalabilidad y adaptabilidad comprobada.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MX" sz="3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Sostenibilidad institucional asegurada.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2"/>
          <p:cNvSpPr txBox="1"/>
          <p:nvPr/>
        </p:nvSpPr>
        <p:spPr>
          <a:xfrm>
            <a:off x="17077385" y="9619329"/>
            <a:ext cx="623888" cy="45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fld id="{00000000-1234-1234-1234-123412341234}" type="slidenum"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5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2"/>
          <p:cNvSpPr txBox="1"/>
          <p:nvPr/>
        </p:nvSpPr>
        <p:spPr>
          <a:xfrm>
            <a:off x="1612106" y="476212"/>
            <a:ext cx="15063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Arial"/>
              <a:buNone/>
            </a:pPr>
            <a:r>
              <a:rPr lang="en-US" sz="7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PORQUE ELEGIR </a:t>
            </a:r>
            <a:r>
              <a:rPr lang="en-US" sz="6200" b="1" i="0" u="none" strike="noStrike" cap="none" dirty="0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CRESCERE PST?</a:t>
            </a:r>
            <a:endParaRPr sz="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2"/>
          <p:cNvSpPr/>
          <p:nvPr/>
        </p:nvSpPr>
        <p:spPr>
          <a:xfrm>
            <a:off x="3143350" y="2080694"/>
            <a:ext cx="115062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MX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Crescere PST es más que una consultora: somos aliados estratégicos que integran la visión social, técnica y financiera de cada iniciativa para asegurar su éxito.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s-MX"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22A35">
              <a:alpha val="75294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3"/>
          <p:cNvSpPr txBox="1"/>
          <p:nvPr/>
        </p:nvSpPr>
        <p:spPr>
          <a:xfrm>
            <a:off x="2892619" y="6433136"/>
            <a:ext cx="13103428" cy="290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Este portafolio reúne experiencias en diversos territorios que muestran nuestra capacidad para diseñar, acompañar y ejecutar proyectos con enfoque sistémico, impacto medible y sostenibilidad. Cada iniciativa integra metodologías participativas, marcos internacionales (ODS, IRIS+, Teoría del Cambio) y estrategias adaptadas al contexto local, fortaleciendo capacidades, articulando actores y generando valor social. Son experiencias replicables y escalables, preparadas para responder a desafíos en gobernanza, innovación social y desarrollo territorial.</a:t>
            </a:r>
            <a:endParaRPr/>
          </a:p>
          <a:p>
            <a:pPr marL="0" marR="0" lvl="0" indent="0" algn="ct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60" name="Google Shape;460;p13"/>
          <p:cNvGrpSpPr/>
          <p:nvPr/>
        </p:nvGrpSpPr>
        <p:grpSpPr>
          <a:xfrm>
            <a:off x="4972050" y="3683794"/>
            <a:ext cx="8736807" cy="1731169"/>
            <a:chOff x="0" y="-9525"/>
            <a:chExt cx="11649076" cy="2308225"/>
          </a:xfrm>
        </p:grpSpPr>
        <p:sp>
          <p:nvSpPr>
            <p:cNvPr id="461" name="Google Shape;461;p13"/>
            <p:cNvSpPr/>
            <p:nvPr/>
          </p:nvSpPr>
          <p:spPr>
            <a:xfrm>
              <a:off x="0" y="0"/>
              <a:ext cx="11649076" cy="2298700"/>
            </a:xfrm>
            <a:custGeom>
              <a:avLst/>
              <a:gdLst/>
              <a:ahLst/>
              <a:cxnLst/>
              <a:rect l="l" t="t" r="r" b="b"/>
              <a:pathLst>
                <a:path w="11649076" h="2298700" extrusionOk="0">
                  <a:moveTo>
                    <a:pt x="0" y="0"/>
                  </a:moveTo>
                  <a:lnTo>
                    <a:pt x="11649076" y="0"/>
                  </a:lnTo>
                  <a:lnTo>
                    <a:pt x="11649076" y="2298700"/>
                  </a:lnTo>
                  <a:lnTo>
                    <a:pt x="0" y="22987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3"/>
            <p:cNvSpPr txBox="1"/>
            <p:nvPr/>
          </p:nvSpPr>
          <p:spPr>
            <a:xfrm>
              <a:off x="0" y="-9525"/>
              <a:ext cx="11649076" cy="2308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800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PORTAFOLIO</a:t>
              </a:r>
              <a:endParaRPr/>
            </a:p>
          </p:txBody>
        </p:sp>
      </p:grpSp>
      <p:cxnSp>
        <p:nvCxnSpPr>
          <p:cNvPr id="463" name="Google Shape;463;p13"/>
          <p:cNvCxnSpPr/>
          <p:nvPr/>
        </p:nvCxnSpPr>
        <p:spPr>
          <a:xfrm rot="28410">
            <a:off x="6550730" y="5572125"/>
            <a:ext cx="5186540" cy="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14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430" name="Google Shape;430;p14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4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0"/>
                <a:buFont typeface="Arial"/>
                <a:buNone/>
              </a:pPr>
              <a:r>
                <a:rPr lang="en-US" sz="16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" name="Google Shape;432;p14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433" name="Google Shape;433;p14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4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14"/>
          <p:cNvSpPr txBox="1"/>
          <p:nvPr/>
        </p:nvSpPr>
        <p:spPr>
          <a:xfrm>
            <a:off x="874872" y="6253640"/>
            <a:ext cx="598170" cy="389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01.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14"/>
          <p:cNvCxnSpPr/>
          <p:nvPr/>
        </p:nvCxnSpPr>
        <p:spPr>
          <a:xfrm rot="5287382">
            <a:off x="803321" y="6232922"/>
            <a:ext cx="1308008" cy="0"/>
          </a:xfrm>
          <a:prstGeom prst="straightConnector1">
            <a:avLst/>
          </a:prstGeom>
          <a:noFill/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7" name="Google Shape;437;p14"/>
          <p:cNvCxnSpPr/>
          <p:nvPr/>
        </p:nvCxnSpPr>
        <p:spPr>
          <a:xfrm rot="5287384">
            <a:off x="4234692" y="5480448"/>
            <a:ext cx="1308029" cy="0"/>
          </a:xfrm>
          <a:prstGeom prst="straightConnector1">
            <a:avLst/>
          </a:prstGeom>
          <a:noFill/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p14"/>
          <p:cNvSpPr txBox="1"/>
          <p:nvPr/>
        </p:nvSpPr>
        <p:spPr>
          <a:xfrm>
            <a:off x="7630478" y="6253640"/>
            <a:ext cx="598170" cy="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03.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9" name="Google Shape;439;p14"/>
          <p:cNvCxnSpPr/>
          <p:nvPr/>
        </p:nvCxnSpPr>
        <p:spPr>
          <a:xfrm>
            <a:off x="8191511" y="5588794"/>
            <a:ext cx="42841" cy="1307307"/>
          </a:xfrm>
          <a:prstGeom prst="straightConnector1">
            <a:avLst/>
          </a:prstGeom>
          <a:noFill/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0" name="Google Shape;440;p14"/>
          <p:cNvCxnSpPr/>
          <p:nvPr/>
        </p:nvCxnSpPr>
        <p:spPr>
          <a:xfrm rot="5287301">
            <a:off x="10945054" y="5480448"/>
            <a:ext cx="1308030" cy="0"/>
          </a:xfrm>
          <a:prstGeom prst="straightConnector1">
            <a:avLst/>
          </a:prstGeom>
          <a:noFill/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1" name="Google Shape;441;p14"/>
          <p:cNvSpPr txBox="1"/>
          <p:nvPr/>
        </p:nvSpPr>
        <p:spPr>
          <a:xfrm>
            <a:off x="14369415" y="6253640"/>
            <a:ext cx="598170" cy="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 dirty="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05.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14"/>
          <p:cNvCxnSpPr/>
          <p:nvPr/>
        </p:nvCxnSpPr>
        <p:spPr>
          <a:xfrm rot="5287382">
            <a:off x="14297865" y="6232922"/>
            <a:ext cx="1308008" cy="0"/>
          </a:xfrm>
          <a:prstGeom prst="straightConnector1">
            <a:avLst/>
          </a:prstGeom>
          <a:noFill/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3" name="Google Shape;443;p14"/>
          <p:cNvCxnSpPr/>
          <p:nvPr/>
        </p:nvCxnSpPr>
        <p:spPr>
          <a:xfrm rot="8681">
            <a:off x="657199" y="5793582"/>
            <a:ext cx="16973604" cy="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14"/>
          <p:cNvSpPr/>
          <p:nvPr/>
        </p:nvSpPr>
        <p:spPr>
          <a:xfrm>
            <a:off x="782002" y="2778422"/>
            <a:ext cx="3290888" cy="2979066"/>
          </a:xfrm>
          <a:custGeom>
            <a:avLst/>
            <a:gdLst/>
            <a:ahLst/>
            <a:cxnLst/>
            <a:rect l="l" t="t" r="r" b="b"/>
            <a:pathLst>
              <a:path w="812800" h="735785" extrusionOk="0">
                <a:moveTo>
                  <a:pt x="0" y="0"/>
                </a:moveTo>
                <a:lnTo>
                  <a:pt x="812800" y="0"/>
                </a:lnTo>
                <a:lnTo>
                  <a:pt x="812800" y="735785"/>
                </a:lnTo>
                <a:lnTo>
                  <a:pt x="0" y="73578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7932" r="-1793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4"/>
          <p:cNvSpPr txBox="1"/>
          <p:nvPr/>
        </p:nvSpPr>
        <p:spPr>
          <a:xfrm>
            <a:off x="4675301" y="2434031"/>
            <a:ext cx="2437500" cy="179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DISEÑO DE PROGRAMAS Y PROYECTOS </a:t>
            </a:r>
            <a:r>
              <a:rPr lang="en-US" sz="2000" b="0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INNOVADORES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" name="Google Shape;449;p14"/>
          <p:cNvSpPr/>
          <p:nvPr/>
        </p:nvSpPr>
        <p:spPr>
          <a:xfrm>
            <a:off x="14032706" y="2763039"/>
            <a:ext cx="3290888" cy="3003254"/>
          </a:xfrm>
          <a:custGeom>
            <a:avLst/>
            <a:gdLst/>
            <a:ahLst/>
            <a:cxnLst/>
            <a:rect l="l" t="t" r="r" b="b"/>
            <a:pathLst>
              <a:path w="812800" h="741759" extrusionOk="0">
                <a:moveTo>
                  <a:pt x="0" y="0"/>
                </a:moveTo>
                <a:lnTo>
                  <a:pt x="812800" y="0"/>
                </a:lnTo>
                <a:lnTo>
                  <a:pt x="812800" y="741759"/>
                </a:lnTo>
                <a:lnTo>
                  <a:pt x="0" y="74175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8483" r="-1848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4"/>
          <p:cNvSpPr/>
          <p:nvPr/>
        </p:nvSpPr>
        <p:spPr>
          <a:xfrm>
            <a:off x="4151948" y="5824538"/>
            <a:ext cx="3290888" cy="3020334"/>
          </a:xfrm>
          <a:custGeom>
            <a:avLst/>
            <a:gdLst/>
            <a:ahLst/>
            <a:cxnLst/>
            <a:rect l="l" t="t" r="r" b="b"/>
            <a:pathLst>
              <a:path w="812800" h="745977" extrusionOk="0">
                <a:moveTo>
                  <a:pt x="0" y="0"/>
                </a:moveTo>
                <a:lnTo>
                  <a:pt x="812800" y="0"/>
                </a:lnTo>
                <a:lnTo>
                  <a:pt x="812800" y="745977"/>
                </a:lnTo>
                <a:lnTo>
                  <a:pt x="0" y="745977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8874" r="-1887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4"/>
          <p:cNvSpPr txBox="1"/>
          <p:nvPr/>
        </p:nvSpPr>
        <p:spPr>
          <a:xfrm>
            <a:off x="3922872" y="700565"/>
            <a:ext cx="10442258" cy="1072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NUESTRO </a:t>
            </a:r>
            <a:r>
              <a:rPr lang="en-US" sz="6600" b="1" i="0" u="none" strike="noStrike" cap="none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PORTAFOLIO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4"/>
          <p:cNvSpPr txBox="1"/>
          <p:nvPr/>
        </p:nvSpPr>
        <p:spPr>
          <a:xfrm>
            <a:off x="1610677" y="5977339"/>
            <a:ext cx="229124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2000" b="1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MODELOS DE NEGOCIO INCLUSIVOS Y ESTRATEGIAS DE COINVERSIÓN.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Google Shape;456;p14"/>
          <p:cNvSpPr txBox="1"/>
          <p:nvPr/>
        </p:nvSpPr>
        <p:spPr>
          <a:xfrm>
            <a:off x="4244340" y="5053490"/>
            <a:ext cx="598170" cy="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02.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4"/>
          <p:cNvSpPr txBox="1"/>
          <p:nvPr/>
        </p:nvSpPr>
        <p:spPr>
          <a:xfrm>
            <a:off x="15074328" y="5972771"/>
            <a:ext cx="23388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BRIGADAS </a:t>
            </a:r>
            <a:r>
              <a:rPr lang="en-US" sz="2000" b="0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CORPORATIVAS PARA EMPRESAS EN PROYECTOS SOCIALES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4"/>
          <p:cNvSpPr txBox="1"/>
          <p:nvPr/>
        </p:nvSpPr>
        <p:spPr>
          <a:xfrm>
            <a:off x="10952322" y="5053490"/>
            <a:ext cx="598170" cy="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04.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61;p17">
            <a:extLst>
              <a:ext uri="{FF2B5EF4-FFF2-40B4-BE49-F238E27FC236}">
                <a16:creationId xmlns:a16="http://schemas.microsoft.com/office/drawing/2014/main" id="{90D7E04E-221B-B0C4-92DC-DF1EB64F30BA}"/>
              </a:ext>
            </a:extLst>
          </p:cNvPr>
          <p:cNvSpPr/>
          <p:nvPr/>
        </p:nvSpPr>
        <p:spPr>
          <a:xfrm>
            <a:off x="7498556" y="2772264"/>
            <a:ext cx="3290888" cy="3020334"/>
          </a:xfrm>
          <a:custGeom>
            <a:avLst/>
            <a:gdLst/>
            <a:ahLst/>
            <a:cxnLst/>
            <a:rect l="l" t="t" r="r" b="b"/>
            <a:pathLst>
              <a:path w="812800" h="745977" extrusionOk="0">
                <a:moveTo>
                  <a:pt x="0" y="0"/>
                </a:moveTo>
                <a:lnTo>
                  <a:pt x="812800" y="0"/>
                </a:lnTo>
                <a:lnTo>
                  <a:pt x="812800" y="745977"/>
                </a:lnTo>
                <a:lnTo>
                  <a:pt x="0" y="745977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9132" r="-1913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564;p17">
            <a:extLst>
              <a:ext uri="{FF2B5EF4-FFF2-40B4-BE49-F238E27FC236}">
                <a16:creationId xmlns:a16="http://schemas.microsoft.com/office/drawing/2014/main" id="{A4784ECB-F8BF-D9FE-621F-5AB02D6959D4}"/>
              </a:ext>
            </a:extLst>
          </p:cNvPr>
          <p:cNvSpPr txBox="1"/>
          <p:nvPr/>
        </p:nvSpPr>
        <p:spPr>
          <a:xfrm>
            <a:off x="8287026" y="5815013"/>
            <a:ext cx="2615897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EVALUACIÓN FINANCIERA Y ANÁLISIS DE  RIESGOS FINANCIEROS </a:t>
            </a:r>
            <a:r>
              <a:rPr lang="en-US" sz="2000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PARA ONG, IAP Y COOPERATIVAS DE AHORRO Y CRÉDITO</a:t>
            </a:r>
            <a:r>
              <a:rPr lang="en-US" sz="2000" b="1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000" b="1" i="0" u="none" strike="noStrike" cap="none" dirty="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527;p16">
            <a:extLst>
              <a:ext uri="{FF2B5EF4-FFF2-40B4-BE49-F238E27FC236}">
                <a16:creationId xmlns:a16="http://schemas.microsoft.com/office/drawing/2014/main" id="{F5D19860-5783-5A44-B835-1B000595040A}"/>
              </a:ext>
            </a:extLst>
          </p:cNvPr>
          <p:cNvSpPr/>
          <p:nvPr/>
        </p:nvSpPr>
        <p:spPr>
          <a:xfrm>
            <a:off x="10755449" y="5757488"/>
            <a:ext cx="3290888" cy="3003254"/>
          </a:xfrm>
          <a:custGeom>
            <a:avLst/>
            <a:gdLst/>
            <a:ahLst/>
            <a:cxnLst/>
            <a:rect l="l" t="t" r="r" b="b"/>
            <a:pathLst>
              <a:path w="812800" h="741759" extrusionOk="0">
                <a:moveTo>
                  <a:pt x="0" y="0"/>
                </a:moveTo>
                <a:lnTo>
                  <a:pt x="812800" y="0"/>
                </a:lnTo>
                <a:lnTo>
                  <a:pt x="812800" y="741759"/>
                </a:lnTo>
                <a:lnTo>
                  <a:pt x="0" y="741759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0834" r="-1083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543;p16">
            <a:extLst>
              <a:ext uri="{FF2B5EF4-FFF2-40B4-BE49-F238E27FC236}">
                <a16:creationId xmlns:a16="http://schemas.microsoft.com/office/drawing/2014/main" id="{31E8DA8A-1D10-63BD-9386-30562A35684F}"/>
              </a:ext>
            </a:extLst>
          </p:cNvPr>
          <p:cNvSpPr txBox="1"/>
          <p:nvPr/>
        </p:nvSpPr>
        <p:spPr>
          <a:xfrm>
            <a:off x="11620506" y="2395444"/>
            <a:ext cx="2662253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ASESORÍA TÉCNICA </a:t>
            </a:r>
            <a:r>
              <a:rPr lang="en-US" sz="1800" b="1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Y SUPERVISION EN PROYECTOS DE  </a:t>
            </a:r>
            <a:r>
              <a:rPr lang="en-US" sz="1800" b="1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CONSTRUCCIÓN Y AUTOCONSTRUCCIÓN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A24303E-3D25-D89B-6453-C4D194342830}"/>
              </a:ext>
            </a:extLst>
          </p:cNvPr>
          <p:cNvSpPr txBox="1"/>
          <p:nvPr/>
        </p:nvSpPr>
        <p:spPr>
          <a:xfrm>
            <a:off x="1202054" y="7849434"/>
            <a:ext cx="28708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MX" sz="1400" b="0" i="0" u="none" strike="noStrike">
                <a:solidFill>
                  <a:srgbClr val="262626"/>
                </a:solidFill>
                <a:effectLst/>
                <a:latin typeface="Calibri" panose="020F0502020204030204" pitchFamily="34" charset="0"/>
              </a:rPr>
              <a:t>Capacitamos a comunidades y familias vulnerables para desarrollar modelos de negocio inclusivos que optimicen el uso de recursos y generen oportunidades económicas sostenibles.</a:t>
            </a:r>
            <a:endParaRPr lang="es-MX" b="0">
              <a:effectLst/>
            </a:endParaRPr>
          </a:p>
          <a:p>
            <a:pPr>
              <a:buNone/>
            </a:pPr>
            <a:br>
              <a:rPr lang="es-MX"/>
            </a:br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9D245A9-B667-DB02-A0E6-057269B68E79}"/>
              </a:ext>
            </a:extLst>
          </p:cNvPr>
          <p:cNvSpPr txBox="1"/>
          <p:nvPr/>
        </p:nvSpPr>
        <p:spPr>
          <a:xfrm>
            <a:off x="5005388" y="3987924"/>
            <a:ext cx="268271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Diseñamos programas integrales en la Comunidad, incorporando espacios productivos dentro de los hogares, fomentando la autosuficiencia y mejorando los ingresos familiares.</a:t>
            </a:r>
          </a:p>
          <a:p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69A1D83-9349-53DB-1835-C4CB19B7B2FE}"/>
              </a:ext>
            </a:extLst>
          </p:cNvPr>
          <p:cNvSpPr txBox="1"/>
          <p:nvPr/>
        </p:nvSpPr>
        <p:spPr>
          <a:xfrm>
            <a:off x="8190077" y="8859385"/>
            <a:ext cx="430748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MX" sz="1400" b="0" i="0" u="none" strike="noStrike">
                <a:solidFill>
                  <a:srgbClr val="262626"/>
                </a:solidFill>
                <a:effectLst/>
                <a:latin typeface="Calibri" panose="020F0502020204030204" pitchFamily="34" charset="0"/>
              </a:rPr>
              <a:t>Realizamos evaluaciones financieras detalladas para asegurar la viabilidad de proyectos de vivienda social, identificando y gestionando riesgos financieros, operativos y de mercado. Esto incluye la medición de riesgos de liquidez, crédito y mercado, garantizando que los proyectos sean sostenibles y rentables a largo plazo.</a:t>
            </a:r>
            <a:endParaRPr lang="es-MX" b="0">
              <a:effectLst/>
            </a:endParaRPr>
          </a:p>
          <a:p>
            <a:pPr>
              <a:buNone/>
            </a:pPr>
            <a:br>
              <a:rPr lang="es-MX" b="0">
                <a:effectLst/>
              </a:rPr>
            </a:br>
            <a:endParaRPr lang="es-MX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B110717-2B36-1CB4-1DB6-5F1CAEEEB8FB}"/>
              </a:ext>
            </a:extLst>
          </p:cNvPr>
          <p:cNvSpPr txBox="1"/>
          <p:nvPr/>
        </p:nvSpPr>
        <p:spPr>
          <a:xfrm>
            <a:off x="11673555" y="3998868"/>
            <a:ext cx="279160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MX" sz="14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</a:rPr>
              <a:t>Brindamos asesoría técnica especializada en autoconstrucción de viviendas y mejoramientos, así como supervisión externa para modelos "llave en mano" para ofrecer soluciones integrales desde el diseño hasta la supervisión final, mejorando la calidad de vida de las familias beneficiarias.</a:t>
            </a:r>
            <a:endParaRPr lang="es-MX" b="0" dirty="0">
              <a:effectLst/>
            </a:endParaRPr>
          </a:p>
          <a:p>
            <a:pPr>
              <a:buNone/>
            </a:pPr>
            <a:br>
              <a:rPr lang="es-MX" b="0" dirty="0">
                <a:effectLst/>
              </a:rPr>
            </a:br>
            <a:endParaRPr lang="es-MX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F69AB2E-36C3-1792-DC57-65D97FB24C4B}"/>
              </a:ext>
            </a:extLst>
          </p:cNvPr>
          <p:cNvSpPr txBox="1"/>
          <p:nvPr/>
        </p:nvSpPr>
        <p:spPr>
          <a:xfrm>
            <a:off x="15018656" y="7824609"/>
            <a:ext cx="275023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MX" sz="14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</a:rPr>
              <a:t>Coordinamos la logística e implementación de brigadas corporativas en comunidades, fortaleciendo vínculos sostenibles, el trabajo en equipo y la visión social de las empresas a través de proyectos de impacto.</a:t>
            </a:r>
            <a:endParaRPr lang="es-MX" b="0" dirty="0">
              <a:effectLst/>
            </a:endParaRPr>
          </a:p>
          <a:p>
            <a:pPr>
              <a:buNone/>
            </a:pPr>
            <a:br>
              <a:rPr lang="es-MX" b="0" dirty="0">
                <a:effectLst/>
              </a:rPr>
            </a:br>
            <a:br>
              <a:rPr lang="es-MX" b="0" dirty="0">
                <a:effectLst/>
              </a:rPr>
            </a:br>
            <a:endParaRPr lang="es-MX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15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471" name="Google Shape;471;p15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0"/>
                <a:buFont typeface="Arial"/>
                <a:buNone/>
              </a:pPr>
              <a:r>
                <a:rPr lang="en-US" sz="16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" name="Google Shape;473;p15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474" name="Google Shape;474;p15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p15"/>
          <p:cNvSpPr txBox="1"/>
          <p:nvPr/>
        </p:nvSpPr>
        <p:spPr>
          <a:xfrm>
            <a:off x="874872" y="6253640"/>
            <a:ext cx="598170" cy="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06.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7" name="Google Shape;477;p15"/>
          <p:cNvCxnSpPr/>
          <p:nvPr/>
        </p:nvCxnSpPr>
        <p:spPr>
          <a:xfrm>
            <a:off x="1435904" y="5588794"/>
            <a:ext cx="42841" cy="1307307"/>
          </a:xfrm>
          <a:prstGeom prst="straightConnector1">
            <a:avLst/>
          </a:prstGeom>
          <a:noFill/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8" name="Google Shape;478;p15"/>
          <p:cNvCxnSpPr/>
          <p:nvPr/>
        </p:nvCxnSpPr>
        <p:spPr>
          <a:xfrm rot="5287384">
            <a:off x="4234692" y="5480448"/>
            <a:ext cx="1308029" cy="0"/>
          </a:xfrm>
          <a:prstGeom prst="straightConnector1">
            <a:avLst/>
          </a:prstGeom>
          <a:noFill/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9" name="Google Shape;479;p15"/>
          <p:cNvSpPr txBox="1"/>
          <p:nvPr/>
        </p:nvSpPr>
        <p:spPr>
          <a:xfrm>
            <a:off x="7630478" y="6253640"/>
            <a:ext cx="598170" cy="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08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0" name="Google Shape;480;p15"/>
          <p:cNvCxnSpPr/>
          <p:nvPr/>
        </p:nvCxnSpPr>
        <p:spPr>
          <a:xfrm>
            <a:off x="8191511" y="5588794"/>
            <a:ext cx="42841" cy="1307307"/>
          </a:xfrm>
          <a:prstGeom prst="straightConnector1">
            <a:avLst/>
          </a:prstGeom>
          <a:noFill/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1" name="Google Shape;481;p15"/>
          <p:cNvCxnSpPr/>
          <p:nvPr/>
        </p:nvCxnSpPr>
        <p:spPr>
          <a:xfrm rot="5287301">
            <a:off x="10945054" y="5480448"/>
            <a:ext cx="1308030" cy="0"/>
          </a:xfrm>
          <a:prstGeom prst="straightConnector1">
            <a:avLst/>
          </a:prstGeom>
          <a:noFill/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2" name="Google Shape;482;p15"/>
          <p:cNvSpPr txBox="1"/>
          <p:nvPr/>
        </p:nvSpPr>
        <p:spPr>
          <a:xfrm>
            <a:off x="14369415" y="6253640"/>
            <a:ext cx="598170" cy="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3" name="Google Shape;483;p15"/>
          <p:cNvCxnSpPr/>
          <p:nvPr/>
        </p:nvCxnSpPr>
        <p:spPr>
          <a:xfrm>
            <a:off x="14930449" y="5588794"/>
            <a:ext cx="42841" cy="1307307"/>
          </a:xfrm>
          <a:prstGeom prst="straightConnector1">
            <a:avLst/>
          </a:prstGeom>
          <a:noFill/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4" name="Google Shape;484;p15"/>
          <p:cNvCxnSpPr/>
          <p:nvPr/>
        </p:nvCxnSpPr>
        <p:spPr>
          <a:xfrm rot="8681">
            <a:off x="657199" y="5793582"/>
            <a:ext cx="16973604" cy="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5" name="Google Shape;485;p15"/>
          <p:cNvSpPr/>
          <p:nvPr/>
        </p:nvSpPr>
        <p:spPr>
          <a:xfrm>
            <a:off x="4124612" y="5772151"/>
            <a:ext cx="3290888" cy="2979066"/>
          </a:xfrm>
          <a:custGeom>
            <a:avLst/>
            <a:gdLst/>
            <a:ahLst/>
            <a:cxnLst/>
            <a:rect l="l" t="t" r="r" b="b"/>
            <a:pathLst>
              <a:path w="812800" h="735785" extrusionOk="0">
                <a:moveTo>
                  <a:pt x="0" y="0"/>
                </a:moveTo>
                <a:lnTo>
                  <a:pt x="812800" y="0"/>
                </a:lnTo>
                <a:lnTo>
                  <a:pt x="812800" y="735785"/>
                </a:lnTo>
                <a:lnTo>
                  <a:pt x="0" y="73578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1555" r="-2155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15"/>
          <p:cNvSpPr/>
          <p:nvPr/>
        </p:nvSpPr>
        <p:spPr>
          <a:xfrm>
            <a:off x="13980926" y="2730042"/>
            <a:ext cx="3290888" cy="3003254"/>
          </a:xfrm>
          <a:custGeom>
            <a:avLst/>
            <a:gdLst/>
            <a:ahLst/>
            <a:cxnLst/>
            <a:rect l="l" t="t" r="r" b="b"/>
            <a:pathLst>
              <a:path w="812800" h="741759" extrusionOk="0">
                <a:moveTo>
                  <a:pt x="0" y="0"/>
                </a:moveTo>
                <a:lnTo>
                  <a:pt x="812800" y="0"/>
                </a:lnTo>
                <a:lnTo>
                  <a:pt x="812800" y="741759"/>
                </a:lnTo>
                <a:lnTo>
                  <a:pt x="0" y="74175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7170" r="-2717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5"/>
          <p:cNvSpPr/>
          <p:nvPr/>
        </p:nvSpPr>
        <p:spPr>
          <a:xfrm>
            <a:off x="10690038" y="5747963"/>
            <a:ext cx="3290888" cy="3003254"/>
          </a:xfrm>
          <a:custGeom>
            <a:avLst/>
            <a:gdLst/>
            <a:ahLst/>
            <a:cxnLst/>
            <a:rect l="l" t="t" r="r" b="b"/>
            <a:pathLst>
              <a:path w="812800" h="741759" extrusionOk="0">
                <a:moveTo>
                  <a:pt x="0" y="0"/>
                </a:moveTo>
                <a:lnTo>
                  <a:pt x="812800" y="0"/>
                </a:lnTo>
                <a:lnTo>
                  <a:pt x="812800" y="741759"/>
                </a:lnTo>
                <a:lnTo>
                  <a:pt x="0" y="741759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8483" r="-1848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5"/>
          <p:cNvSpPr/>
          <p:nvPr/>
        </p:nvSpPr>
        <p:spPr>
          <a:xfrm>
            <a:off x="7425668" y="2751817"/>
            <a:ext cx="3290888" cy="3020334"/>
          </a:xfrm>
          <a:custGeom>
            <a:avLst/>
            <a:gdLst/>
            <a:ahLst/>
            <a:cxnLst/>
            <a:rect l="l" t="t" r="r" b="b"/>
            <a:pathLst>
              <a:path w="812800" h="745977" extrusionOk="0">
                <a:moveTo>
                  <a:pt x="0" y="0"/>
                </a:moveTo>
                <a:lnTo>
                  <a:pt x="812800" y="0"/>
                </a:lnTo>
                <a:lnTo>
                  <a:pt x="812800" y="745977"/>
                </a:lnTo>
                <a:lnTo>
                  <a:pt x="0" y="745977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8874" r="-1887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5"/>
          <p:cNvSpPr txBox="1"/>
          <p:nvPr/>
        </p:nvSpPr>
        <p:spPr>
          <a:xfrm>
            <a:off x="3922872" y="700565"/>
            <a:ext cx="10442258" cy="10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0" i="0" u="none" strike="noStrike" cap="none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NUESTRO </a:t>
            </a:r>
            <a:r>
              <a:rPr lang="en-US" sz="6600" b="1" i="0" u="none" strike="noStrike" cap="none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PORTAFOLIO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5"/>
          <p:cNvSpPr txBox="1"/>
          <p:nvPr/>
        </p:nvSpPr>
        <p:spPr>
          <a:xfrm>
            <a:off x="5017747" y="2316869"/>
            <a:ext cx="240792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MONITOREO, EVALUACIÓN Y MEJORA CONTINUA </a:t>
            </a:r>
            <a:r>
              <a:rPr lang="en-US" sz="2000" b="0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DE PROYECTOS SOCIALES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5"/>
          <p:cNvSpPr txBox="1"/>
          <p:nvPr/>
        </p:nvSpPr>
        <p:spPr>
          <a:xfrm>
            <a:off x="4244340" y="5053490"/>
            <a:ext cx="598170" cy="33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07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5"/>
          <p:cNvSpPr txBox="1"/>
          <p:nvPr/>
        </p:nvSpPr>
        <p:spPr>
          <a:xfrm>
            <a:off x="15066076" y="6253640"/>
            <a:ext cx="25647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CAPACITACIÓN </a:t>
            </a:r>
            <a:r>
              <a:rPr lang="en-US" sz="2000" b="0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EN </a:t>
            </a:r>
            <a:r>
              <a:rPr lang="es-MX" sz="2000" b="0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EDUCACIÓN FINANCIERA, LIDERAZGO Y ORGANIZACIÓN COMUNITARIA.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5"/>
          <p:cNvSpPr txBox="1"/>
          <p:nvPr/>
        </p:nvSpPr>
        <p:spPr>
          <a:xfrm>
            <a:off x="10906597" y="5053490"/>
            <a:ext cx="598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09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5"/>
          <p:cNvSpPr txBox="1"/>
          <p:nvPr/>
        </p:nvSpPr>
        <p:spPr>
          <a:xfrm>
            <a:off x="11599069" y="2302608"/>
            <a:ext cx="2662200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PROCESOS </a:t>
            </a:r>
            <a:r>
              <a:rPr lang="en-US" sz="2000" b="0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PARTICIPATIVOS EN AGUA Y SANEAMIENTO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502;p15">
            <a:extLst>
              <a:ext uri="{FF2B5EF4-FFF2-40B4-BE49-F238E27FC236}">
                <a16:creationId xmlns:a16="http://schemas.microsoft.com/office/drawing/2014/main" id="{AB4E853B-B933-E7C3-F52B-503488EB6ED6}"/>
              </a:ext>
            </a:extLst>
          </p:cNvPr>
          <p:cNvSpPr txBox="1"/>
          <p:nvPr/>
        </p:nvSpPr>
        <p:spPr>
          <a:xfrm>
            <a:off x="8391514" y="6021999"/>
            <a:ext cx="2227695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MX" sz="2000" b="1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PROGRAMAS COMUNITARIOS PRODUCTIVOS Y DE VIVIENDA SALUDABLE.</a:t>
            </a:r>
            <a:endParaRPr lang="es-MX" sz="1800" b="0" i="0" u="none" strike="noStrike" cap="none" dirty="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528;p16">
            <a:extLst>
              <a:ext uri="{FF2B5EF4-FFF2-40B4-BE49-F238E27FC236}">
                <a16:creationId xmlns:a16="http://schemas.microsoft.com/office/drawing/2014/main" id="{83F79763-4868-0979-8969-3F667F32368D}"/>
              </a:ext>
            </a:extLst>
          </p:cNvPr>
          <p:cNvSpPr/>
          <p:nvPr/>
        </p:nvSpPr>
        <p:spPr>
          <a:xfrm>
            <a:off x="848166" y="2768897"/>
            <a:ext cx="3290888" cy="3003254"/>
          </a:xfrm>
          <a:custGeom>
            <a:avLst/>
            <a:gdLst/>
            <a:ahLst/>
            <a:cxnLst/>
            <a:rect l="l" t="t" r="r" b="b"/>
            <a:pathLst>
              <a:path w="812800" h="741759" extrusionOk="0">
                <a:moveTo>
                  <a:pt x="0" y="0"/>
                </a:moveTo>
                <a:lnTo>
                  <a:pt x="812800" y="0"/>
                </a:lnTo>
                <a:lnTo>
                  <a:pt x="812800" y="741759"/>
                </a:lnTo>
                <a:lnTo>
                  <a:pt x="0" y="741759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8483" r="-1848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540;p16">
            <a:extLst>
              <a:ext uri="{FF2B5EF4-FFF2-40B4-BE49-F238E27FC236}">
                <a16:creationId xmlns:a16="http://schemas.microsoft.com/office/drawing/2014/main" id="{BC69B2F9-6E64-0D15-AF4A-3456C66BFBD6}"/>
              </a:ext>
            </a:extLst>
          </p:cNvPr>
          <p:cNvSpPr txBox="1"/>
          <p:nvPr/>
        </p:nvSpPr>
        <p:spPr>
          <a:xfrm>
            <a:off x="1673800" y="6242447"/>
            <a:ext cx="2506504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GESTIÓN </a:t>
            </a:r>
            <a:r>
              <a:rPr lang="en-US" sz="2000" b="0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DE </a:t>
            </a:r>
            <a:r>
              <a:rPr lang="en-US" sz="2000" b="1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RIESGOS </a:t>
            </a:r>
            <a:r>
              <a:rPr lang="es-MX" sz="2000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Y RESILIENCIA COMUNITARIA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01A753-A542-8F36-BB30-E932E800E23C}"/>
              </a:ext>
            </a:extLst>
          </p:cNvPr>
          <p:cNvSpPr txBox="1"/>
          <p:nvPr/>
        </p:nvSpPr>
        <p:spPr>
          <a:xfrm>
            <a:off x="1546038" y="7795383"/>
            <a:ext cx="219008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MX" sz="14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</a:rPr>
              <a:t>Coordinamos la logística e implementación de brigadas corporativas en comunidades, fortaleciendo vínculos sostenibles, el trabajo en equipo y la visión social de las empresas a través de proyectos de impacto.</a:t>
            </a:r>
            <a:endParaRPr lang="es-MX" b="0" dirty="0">
              <a:effectLst/>
            </a:endParaRPr>
          </a:p>
          <a:p>
            <a:pPr>
              <a:buNone/>
            </a:pPr>
            <a:br>
              <a:rPr lang="es-MX" b="0" dirty="0">
                <a:effectLst/>
              </a:rPr>
            </a:br>
            <a:br>
              <a:rPr lang="es-MX" b="0" dirty="0">
                <a:effectLst/>
              </a:rPr>
            </a:br>
            <a:endParaRPr lang="es-MX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F61F06A-4F1E-0362-4E65-5A6B2C157233}"/>
              </a:ext>
            </a:extLst>
          </p:cNvPr>
          <p:cNvSpPr txBox="1"/>
          <p:nvPr/>
        </p:nvSpPr>
        <p:spPr>
          <a:xfrm>
            <a:off x="4992267" y="4462382"/>
            <a:ext cx="276088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MX" sz="14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</a:rPr>
              <a:t>Coordinamos la logística e implementación de brigadas corporativas en comunidades, fortaleciendo vínculos sostenibles, el trabajo en equipo y la visión social de las empresas a través de proyectos de impacto.</a:t>
            </a:r>
            <a:endParaRPr lang="es-MX" b="0" dirty="0">
              <a:effectLst/>
            </a:endParaRPr>
          </a:p>
          <a:p>
            <a:pPr>
              <a:buNone/>
            </a:pPr>
            <a:br>
              <a:rPr lang="es-MX" b="0" dirty="0">
                <a:effectLst/>
              </a:rPr>
            </a:br>
            <a:br>
              <a:rPr lang="es-MX" b="0" dirty="0">
                <a:effectLst/>
              </a:rPr>
            </a:br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DC3902B-DCA3-9303-0109-58B8F67DEE13}"/>
              </a:ext>
            </a:extLst>
          </p:cNvPr>
          <p:cNvSpPr txBox="1"/>
          <p:nvPr/>
        </p:nvSpPr>
        <p:spPr>
          <a:xfrm>
            <a:off x="11659966" y="3742658"/>
            <a:ext cx="323102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MX" sz="1400" b="0" i="0" u="none" strike="noStrike">
                <a:solidFill>
                  <a:srgbClr val="262626"/>
                </a:solidFill>
                <a:effectLst/>
                <a:latin typeface="Calibri" panose="020F0502020204030204" pitchFamily="34" charset="0"/>
              </a:rPr>
              <a:t>Facilitamos  talleres especializados en proyectos de agua, saneamiento e higiene, integrando metodologías participativas como CLTS y CLUES. Estas herramientas permiten que las comunidades se conviertan en protagonistas del diseño, implementación y seguimiento de las soluciones, fortaleciendo su apropiación, resiliencia y sostenibilidad a largo plazo.</a:t>
            </a:r>
            <a:endParaRPr lang="es-MX" b="0">
              <a:effectLst/>
            </a:endParaRPr>
          </a:p>
          <a:p>
            <a:pPr>
              <a:buNone/>
            </a:pPr>
            <a:br>
              <a:rPr lang="es-MX"/>
            </a:br>
            <a:endParaRPr lang="es-MX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54C013-77AA-53F3-2E07-88B44F4A1375}"/>
              </a:ext>
            </a:extLst>
          </p:cNvPr>
          <p:cNvSpPr txBox="1"/>
          <p:nvPr/>
        </p:nvSpPr>
        <p:spPr>
          <a:xfrm>
            <a:off x="15066076" y="8469631"/>
            <a:ext cx="290945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MX" sz="1400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</a:rPr>
              <a:t>Implementamos cursos y talleres sobre Ahorro y Educación Financiera, orientados a fortalecer las capacidades comunitarias en la gestión de recursos, para financiar emprendimientos, o mejorar sus viviendas, contribuyendo a la sostenibilidad de proyectos.</a:t>
            </a:r>
            <a:endParaRPr lang="es-MX" b="0" dirty="0">
              <a:effectLst/>
            </a:endParaRPr>
          </a:p>
          <a:p>
            <a:pPr>
              <a:buNone/>
            </a:pPr>
            <a:br>
              <a:rPr lang="es-MX" b="0" dirty="0">
                <a:effectLst/>
              </a:rPr>
            </a:br>
            <a:endParaRPr lang="es-MX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AA86FC8-CA12-9F7B-5A0E-AFAFCDA4F016}"/>
              </a:ext>
            </a:extLst>
          </p:cNvPr>
          <p:cNvSpPr txBox="1"/>
          <p:nvPr/>
        </p:nvSpPr>
        <p:spPr>
          <a:xfrm>
            <a:off x="8003025" y="7832801"/>
            <a:ext cx="2480372" cy="267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MX" sz="1399" b="0" i="0" u="none" strike="noStrike" dirty="0">
                <a:solidFill>
                  <a:srgbClr val="262626"/>
                </a:solidFill>
                <a:effectLst/>
                <a:latin typeface="Calibri" panose="020F0502020204030204" pitchFamily="34" charset="0"/>
              </a:rPr>
              <a:t>Formamos a comunidades y familias en programas de Vivienda Saludable y Productiva que mejoran las condiciones habitacionales e incorporan espacios funcionales para el trabajo, promoviendo la autosuficiencia económica y fortaleciendo la resiliencia familiar.</a:t>
            </a:r>
            <a:endParaRPr lang="es-MX" b="0" dirty="0">
              <a:effectLst/>
            </a:endParaRPr>
          </a:p>
          <a:p>
            <a:pPr>
              <a:buNone/>
            </a:pPr>
            <a:br>
              <a:rPr lang="es-MX" dirty="0"/>
            </a:br>
            <a:endParaRPr lang="es-MX" dirty="0"/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114" name="Google Shape;114;p2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WWW.YOURCOMPANY.COM</a:t>
              </a:r>
              <a:endParaRPr/>
            </a:p>
          </p:txBody>
        </p:sp>
      </p:grpSp>
      <p:sp>
        <p:nvSpPr>
          <p:cNvPr id="116" name="Google Shape;116;p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22A35">
              <a:alpha val="34509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0" y="-11907"/>
            <a:ext cx="18288000" cy="10443609"/>
          </a:xfrm>
          <a:custGeom>
            <a:avLst/>
            <a:gdLst/>
            <a:ahLst/>
            <a:cxnLst/>
            <a:rect l="l" t="t" r="r" b="b"/>
            <a:pathLst>
              <a:path w="24384000" h="13924812" extrusionOk="0">
                <a:moveTo>
                  <a:pt x="0" y="0"/>
                </a:moveTo>
                <a:lnTo>
                  <a:pt x="24384000" y="0"/>
                </a:lnTo>
                <a:lnTo>
                  <a:pt x="24384000" y="13924812"/>
                </a:lnTo>
                <a:lnTo>
                  <a:pt x="0" y="13924812"/>
                </a:lnTo>
                <a:close/>
              </a:path>
            </a:pathLst>
          </a:cu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2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119" name="Google Shape;119;p2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</p:grpSp>
      <p:sp>
        <p:nvSpPr>
          <p:cNvPr id="121" name="Google Shape;121;p2"/>
          <p:cNvSpPr/>
          <p:nvPr/>
        </p:nvSpPr>
        <p:spPr>
          <a:xfrm>
            <a:off x="1004888" y="3055145"/>
            <a:ext cx="5214938" cy="3476625"/>
          </a:xfrm>
          <a:custGeom>
            <a:avLst/>
            <a:gdLst/>
            <a:ahLst/>
            <a:cxnLst/>
            <a:rect l="l" t="t" r="r" b="b"/>
            <a:pathLst>
              <a:path w="6953250" h="4635500" extrusionOk="0">
                <a:moveTo>
                  <a:pt x="57150" y="0"/>
                </a:moveTo>
                <a:lnTo>
                  <a:pt x="6896100" y="0"/>
                </a:lnTo>
                <a:cubicBezTo>
                  <a:pt x="6927723" y="0"/>
                  <a:pt x="6953250" y="25527"/>
                  <a:pt x="6953250" y="57150"/>
                </a:cubicBezTo>
                <a:lnTo>
                  <a:pt x="6953250" y="4578350"/>
                </a:lnTo>
                <a:cubicBezTo>
                  <a:pt x="6953250" y="4609973"/>
                  <a:pt x="6927723" y="4635500"/>
                  <a:pt x="6896100" y="4635500"/>
                </a:cubicBezTo>
                <a:lnTo>
                  <a:pt x="57150" y="4635500"/>
                </a:lnTo>
                <a:cubicBezTo>
                  <a:pt x="25527" y="4635500"/>
                  <a:pt x="0" y="4609973"/>
                  <a:pt x="0" y="4578350"/>
                </a:cubicBezTo>
                <a:lnTo>
                  <a:pt x="0" y="57150"/>
                </a:lnTo>
                <a:cubicBezTo>
                  <a:pt x="0" y="25527"/>
                  <a:pt x="25527" y="0"/>
                  <a:pt x="57150" y="0"/>
                </a:cubicBezTo>
                <a:moveTo>
                  <a:pt x="57150" y="114300"/>
                </a:moveTo>
                <a:lnTo>
                  <a:pt x="57150" y="57150"/>
                </a:lnTo>
                <a:lnTo>
                  <a:pt x="114300" y="57150"/>
                </a:lnTo>
                <a:lnTo>
                  <a:pt x="114300" y="4578350"/>
                </a:lnTo>
                <a:lnTo>
                  <a:pt x="57150" y="4578350"/>
                </a:lnTo>
                <a:lnTo>
                  <a:pt x="57150" y="4521200"/>
                </a:lnTo>
                <a:lnTo>
                  <a:pt x="6896100" y="4521200"/>
                </a:lnTo>
                <a:lnTo>
                  <a:pt x="6896100" y="4578350"/>
                </a:lnTo>
                <a:lnTo>
                  <a:pt x="6838950" y="4578350"/>
                </a:lnTo>
                <a:lnTo>
                  <a:pt x="6838950" y="57150"/>
                </a:lnTo>
                <a:lnTo>
                  <a:pt x="6896100" y="57150"/>
                </a:lnTo>
                <a:lnTo>
                  <a:pt x="6896100" y="114300"/>
                </a:lnTo>
                <a:lnTo>
                  <a:pt x="57150" y="114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6536532" y="3055145"/>
            <a:ext cx="5214938" cy="3476625"/>
          </a:xfrm>
          <a:custGeom>
            <a:avLst/>
            <a:gdLst/>
            <a:ahLst/>
            <a:cxnLst/>
            <a:rect l="l" t="t" r="r" b="b"/>
            <a:pathLst>
              <a:path w="6953250" h="4635500" extrusionOk="0">
                <a:moveTo>
                  <a:pt x="57150" y="0"/>
                </a:moveTo>
                <a:lnTo>
                  <a:pt x="6896100" y="0"/>
                </a:lnTo>
                <a:cubicBezTo>
                  <a:pt x="6927723" y="0"/>
                  <a:pt x="6953250" y="25527"/>
                  <a:pt x="6953250" y="57150"/>
                </a:cubicBezTo>
                <a:lnTo>
                  <a:pt x="6953250" y="4578350"/>
                </a:lnTo>
                <a:cubicBezTo>
                  <a:pt x="6953250" y="4609973"/>
                  <a:pt x="6927723" y="4635500"/>
                  <a:pt x="6896100" y="4635500"/>
                </a:cubicBezTo>
                <a:lnTo>
                  <a:pt x="57150" y="4635500"/>
                </a:lnTo>
                <a:cubicBezTo>
                  <a:pt x="25527" y="4635500"/>
                  <a:pt x="0" y="4609973"/>
                  <a:pt x="0" y="4578350"/>
                </a:cubicBezTo>
                <a:lnTo>
                  <a:pt x="0" y="57150"/>
                </a:lnTo>
                <a:cubicBezTo>
                  <a:pt x="0" y="25527"/>
                  <a:pt x="25527" y="0"/>
                  <a:pt x="57150" y="0"/>
                </a:cubicBezTo>
                <a:moveTo>
                  <a:pt x="57150" y="114300"/>
                </a:moveTo>
                <a:lnTo>
                  <a:pt x="57150" y="57150"/>
                </a:lnTo>
                <a:lnTo>
                  <a:pt x="114300" y="57150"/>
                </a:lnTo>
                <a:lnTo>
                  <a:pt x="114300" y="4578350"/>
                </a:lnTo>
                <a:lnTo>
                  <a:pt x="57150" y="4578350"/>
                </a:lnTo>
                <a:lnTo>
                  <a:pt x="57150" y="4521200"/>
                </a:lnTo>
                <a:lnTo>
                  <a:pt x="6896100" y="4521200"/>
                </a:lnTo>
                <a:lnTo>
                  <a:pt x="6896100" y="4578350"/>
                </a:lnTo>
                <a:lnTo>
                  <a:pt x="6838950" y="4578350"/>
                </a:lnTo>
                <a:lnTo>
                  <a:pt x="6838950" y="57150"/>
                </a:lnTo>
                <a:lnTo>
                  <a:pt x="6896100" y="57150"/>
                </a:lnTo>
                <a:lnTo>
                  <a:pt x="6896100" y="114300"/>
                </a:lnTo>
                <a:lnTo>
                  <a:pt x="57150" y="114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12068175" y="3055145"/>
            <a:ext cx="5214938" cy="3476625"/>
          </a:xfrm>
          <a:custGeom>
            <a:avLst/>
            <a:gdLst/>
            <a:ahLst/>
            <a:cxnLst/>
            <a:rect l="l" t="t" r="r" b="b"/>
            <a:pathLst>
              <a:path w="6953250" h="4635500" extrusionOk="0">
                <a:moveTo>
                  <a:pt x="57150" y="0"/>
                </a:moveTo>
                <a:lnTo>
                  <a:pt x="6896100" y="0"/>
                </a:lnTo>
                <a:cubicBezTo>
                  <a:pt x="6927723" y="0"/>
                  <a:pt x="6953250" y="25527"/>
                  <a:pt x="6953250" y="57150"/>
                </a:cubicBezTo>
                <a:lnTo>
                  <a:pt x="6953250" y="4578350"/>
                </a:lnTo>
                <a:cubicBezTo>
                  <a:pt x="6953250" y="4609973"/>
                  <a:pt x="6927723" y="4635500"/>
                  <a:pt x="6896100" y="4635500"/>
                </a:cubicBezTo>
                <a:lnTo>
                  <a:pt x="57150" y="4635500"/>
                </a:lnTo>
                <a:cubicBezTo>
                  <a:pt x="25527" y="4635500"/>
                  <a:pt x="0" y="4609973"/>
                  <a:pt x="0" y="4578350"/>
                </a:cubicBezTo>
                <a:lnTo>
                  <a:pt x="0" y="57150"/>
                </a:lnTo>
                <a:cubicBezTo>
                  <a:pt x="0" y="25527"/>
                  <a:pt x="25527" y="0"/>
                  <a:pt x="57150" y="0"/>
                </a:cubicBezTo>
                <a:moveTo>
                  <a:pt x="57150" y="114300"/>
                </a:moveTo>
                <a:lnTo>
                  <a:pt x="57150" y="57150"/>
                </a:lnTo>
                <a:lnTo>
                  <a:pt x="114300" y="57150"/>
                </a:lnTo>
                <a:lnTo>
                  <a:pt x="114300" y="4578350"/>
                </a:lnTo>
                <a:lnTo>
                  <a:pt x="57150" y="4578350"/>
                </a:lnTo>
                <a:lnTo>
                  <a:pt x="57150" y="4521200"/>
                </a:lnTo>
                <a:lnTo>
                  <a:pt x="6896100" y="4521200"/>
                </a:lnTo>
                <a:lnTo>
                  <a:pt x="6896100" y="4578350"/>
                </a:lnTo>
                <a:lnTo>
                  <a:pt x="6838950" y="4578350"/>
                </a:lnTo>
                <a:lnTo>
                  <a:pt x="6838950" y="57150"/>
                </a:lnTo>
                <a:lnTo>
                  <a:pt x="6896100" y="57150"/>
                </a:lnTo>
                <a:lnTo>
                  <a:pt x="6896100" y="114300"/>
                </a:lnTo>
                <a:lnTo>
                  <a:pt x="57150" y="114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" name="Google Shape;124;p2"/>
          <p:cNvGrpSpPr/>
          <p:nvPr/>
        </p:nvGrpSpPr>
        <p:grpSpPr>
          <a:xfrm>
            <a:off x="1797844" y="6252368"/>
            <a:ext cx="3550443" cy="749779"/>
            <a:chOff x="0" y="-9525"/>
            <a:chExt cx="4733924" cy="999705"/>
          </a:xfrm>
        </p:grpSpPr>
        <p:sp>
          <p:nvSpPr>
            <p:cNvPr id="125" name="Google Shape;125;p2"/>
            <p:cNvSpPr/>
            <p:nvPr/>
          </p:nvSpPr>
          <p:spPr>
            <a:xfrm>
              <a:off x="0" y="0"/>
              <a:ext cx="4733924" cy="990180"/>
            </a:xfrm>
            <a:custGeom>
              <a:avLst/>
              <a:gdLst/>
              <a:ahLst/>
              <a:cxnLst/>
              <a:rect l="l" t="t" r="r" b="b"/>
              <a:pathLst>
                <a:path w="4733924" h="990180" extrusionOk="0">
                  <a:moveTo>
                    <a:pt x="0" y="495090"/>
                  </a:moveTo>
                  <a:cubicBezTo>
                    <a:pt x="0" y="221723"/>
                    <a:pt x="291436" y="0"/>
                    <a:pt x="650755" y="0"/>
                  </a:cubicBezTo>
                  <a:lnTo>
                    <a:pt x="4083169" y="0"/>
                  </a:lnTo>
                  <a:cubicBezTo>
                    <a:pt x="4442488" y="0"/>
                    <a:pt x="4733924" y="221723"/>
                    <a:pt x="4733924" y="495090"/>
                  </a:cubicBezTo>
                  <a:cubicBezTo>
                    <a:pt x="4733924" y="768458"/>
                    <a:pt x="4442488" y="990180"/>
                    <a:pt x="4083169" y="990180"/>
                  </a:cubicBezTo>
                  <a:lnTo>
                    <a:pt x="650755" y="990180"/>
                  </a:lnTo>
                  <a:cubicBezTo>
                    <a:pt x="291436" y="990180"/>
                    <a:pt x="0" y="768458"/>
                    <a:pt x="0" y="4950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0" y="-9525"/>
              <a:ext cx="4733924" cy="9997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rgbClr val="0D0D0D"/>
                  </a:solidFill>
                  <a:latin typeface="Raleway"/>
                  <a:ea typeface="Raleway"/>
                  <a:cs typeface="Raleway"/>
                  <a:sym typeface="Raleway"/>
                </a:rPr>
                <a:t>Directora de Planeación Estratégica y Desarrollo Comunitario</a:t>
              </a:r>
              <a:endParaRPr sz="1350">
                <a:solidFill>
                  <a:srgbClr val="0D0D0D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27" name="Google Shape;127;p2"/>
          <p:cNvSpPr/>
          <p:nvPr/>
        </p:nvSpPr>
        <p:spPr>
          <a:xfrm>
            <a:off x="3119331" y="8600642"/>
            <a:ext cx="868037" cy="209392"/>
          </a:xfrm>
          <a:custGeom>
            <a:avLst/>
            <a:gdLst/>
            <a:ahLst/>
            <a:cxnLst/>
            <a:rect l="l" t="t" r="r" b="b"/>
            <a:pathLst>
              <a:path w="868037" h="209392" extrusionOk="0">
                <a:moveTo>
                  <a:pt x="0" y="0"/>
                </a:moveTo>
                <a:lnTo>
                  <a:pt x="868037" y="0"/>
                </a:lnTo>
                <a:lnTo>
                  <a:pt x="868037" y="209392"/>
                </a:lnTo>
                <a:lnTo>
                  <a:pt x="0" y="209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" name="Google Shape;128;p2"/>
          <p:cNvGrpSpPr/>
          <p:nvPr/>
        </p:nvGrpSpPr>
        <p:grpSpPr>
          <a:xfrm>
            <a:off x="7402897" y="6252368"/>
            <a:ext cx="3328445" cy="749779"/>
            <a:chOff x="0" y="-9525"/>
            <a:chExt cx="4437926" cy="999705"/>
          </a:xfrm>
        </p:grpSpPr>
        <p:sp>
          <p:nvSpPr>
            <p:cNvPr id="129" name="Google Shape;129;p2"/>
            <p:cNvSpPr/>
            <p:nvPr/>
          </p:nvSpPr>
          <p:spPr>
            <a:xfrm>
              <a:off x="0" y="0"/>
              <a:ext cx="4437926" cy="990180"/>
            </a:xfrm>
            <a:custGeom>
              <a:avLst/>
              <a:gdLst/>
              <a:ahLst/>
              <a:cxnLst/>
              <a:rect l="l" t="t" r="r" b="b"/>
              <a:pathLst>
                <a:path w="4437926" h="990180" extrusionOk="0">
                  <a:moveTo>
                    <a:pt x="0" y="495090"/>
                  </a:moveTo>
                  <a:cubicBezTo>
                    <a:pt x="0" y="221723"/>
                    <a:pt x="273214" y="0"/>
                    <a:pt x="610065" y="0"/>
                  </a:cubicBezTo>
                  <a:lnTo>
                    <a:pt x="3827861" y="0"/>
                  </a:lnTo>
                  <a:cubicBezTo>
                    <a:pt x="4164712" y="0"/>
                    <a:pt x="4437926" y="221723"/>
                    <a:pt x="4437926" y="495090"/>
                  </a:cubicBezTo>
                  <a:cubicBezTo>
                    <a:pt x="4437926" y="768458"/>
                    <a:pt x="4164712" y="990180"/>
                    <a:pt x="3827861" y="990180"/>
                  </a:cubicBezTo>
                  <a:lnTo>
                    <a:pt x="610065" y="990180"/>
                  </a:lnTo>
                  <a:cubicBezTo>
                    <a:pt x="273214" y="990180"/>
                    <a:pt x="0" y="768458"/>
                    <a:pt x="0" y="4950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 txBox="1"/>
            <p:nvPr/>
          </p:nvSpPr>
          <p:spPr>
            <a:xfrm>
              <a:off x="0" y="-9525"/>
              <a:ext cx="4437926" cy="9997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rgbClr val="0D0D0D"/>
                  </a:solidFill>
                  <a:latin typeface="Raleway"/>
                  <a:ea typeface="Raleway"/>
                  <a:cs typeface="Raleway"/>
                  <a:sym typeface="Raleway"/>
                </a:rPr>
                <a:t>Director de Gestión Programática, Proyectos y Alianzas </a:t>
              </a:r>
              <a:endParaRPr sz="1350">
                <a:solidFill>
                  <a:srgbClr val="0D0D0D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31" name="Google Shape;131;p2"/>
          <p:cNvSpPr/>
          <p:nvPr/>
        </p:nvSpPr>
        <p:spPr>
          <a:xfrm>
            <a:off x="8583455" y="8600642"/>
            <a:ext cx="868037" cy="209392"/>
          </a:xfrm>
          <a:custGeom>
            <a:avLst/>
            <a:gdLst/>
            <a:ahLst/>
            <a:cxnLst/>
            <a:rect l="l" t="t" r="r" b="b"/>
            <a:pathLst>
              <a:path w="868037" h="209392" extrusionOk="0">
                <a:moveTo>
                  <a:pt x="0" y="0"/>
                </a:moveTo>
                <a:lnTo>
                  <a:pt x="868036" y="0"/>
                </a:lnTo>
                <a:lnTo>
                  <a:pt x="868036" y="209392"/>
                </a:lnTo>
                <a:lnTo>
                  <a:pt x="0" y="209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" name="Google Shape;132;p2"/>
          <p:cNvGrpSpPr/>
          <p:nvPr/>
        </p:nvGrpSpPr>
        <p:grpSpPr>
          <a:xfrm>
            <a:off x="13467398" y="6254141"/>
            <a:ext cx="3194657" cy="729098"/>
            <a:chOff x="0" y="-9525"/>
            <a:chExt cx="5665311" cy="1292962"/>
          </a:xfrm>
        </p:grpSpPr>
        <p:sp>
          <p:nvSpPr>
            <p:cNvPr id="133" name="Google Shape;133;p2"/>
            <p:cNvSpPr/>
            <p:nvPr/>
          </p:nvSpPr>
          <p:spPr>
            <a:xfrm>
              <a:off x="0" y="0"/>
              <a:ext cx="5665308" cy="1283437"/>
            </a:xfrm>
            <a:custGeom>
              <a:avLst/>
              <a:gdLst/>
              <a:ahLst/>
              <a:cxnLst/>
              <a:rect l="l" t="t" r="r" b="b"/>
              <a:pathLst>
                <a:path w="5665308" h="1283437" extrusionOk="0">
                  <a:moveTo>
                    <a:pt x="0" y="641718"/>
                  </a:moveTo>
                  <a:cubicBezTo>
                    <a:pt x="0" y="287389"/>
                    <a:pt x="349246" y="0"/>
                    <a:pt x="779840" y="0"/>
                  </a:cubicBezTo>
                  <a:lnTo>
                    <a:pt x="4885468" y="0"/>
                  </a:lnTo>
                  <a:cubicBezTo>
                    <a:pt x="5316062" y="0"/>
                    <a:pt x="5665308" y="287389"/>
                    <a:pt x="5665308" y="641718"/>
                  </a:cubicBezTo>
                  <a:cubicBezTo>
                    <a:pt x="5665308" y="996047"/>
                    <a:pt x="5316062" y="1283437"/>
                    <a:pt x="4885468" y="1283437"/>
                  </a:cubicBezTo>
                  <a:lnTo>
                    <a:pt x="779840" y="1283437"/>
                  </a:lnTo>
                  <a:cubicBezTo>
                    <a:pt x="349246" y="1283437"/>
                    <a:pt x="0" y="996047"/>
                    <a:pt x="0" y="6417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/>
            <p:cNvSpPr txBox="1"/>
            <p:nvPr/>
          </p:nvSpPr>
          <p:spPr>
            <a:xfrm>
              <a:off x="0" y="-9525"/>
              <a:ext cx="5665311" cy="1292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75" tIns="38175" rIns="38175" bIns="38175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 u="none" strike="noStrike">
                  <a:solidFill>
                    <a:srgbClr val="0D0D0D"/>
                  </a:solidFill>
                  <a:latin typeface="Raleway"/>
                  <a:ea typeface="Raleway"/>
                  <a:cs typeface="Raleway"/>
                  <a:sym typeface="Raleway"/>
                </a:rPr>
                <a:t>Director de Estrategia Financiera y Análisis de Riesgos</a:t>
              </a:r>
              <a:endParaRPr sz="1350" u="none" strike="noStrike">
                <a:solidFill>
                  <a:srgbClr val="0D0D0D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35" name="Google Shape;135;p2"/>
          <p:cNvSpPr/>
          <p:nvPr/>
        </p:nvSpPr>
        <p:spPr>
          <a:xfrm>
            <a:off x="14140000" y="8600642"/>
            <a:ext cx="868037" cy="209392"/>
          </a:xfrm>
          <a:custGeom>
            <a:avLst/>
            <a:gdLst/>
            <a:ahLst/>
            <a:cxnLst/>
            <a:rect l="l" t="t" r="r" b="b"/>
            <a:pathLst>
              <a:path w="868037" h="209392" extrusionOk="0">
                <a:moveTo>
                  <a:pt x="0" y="0"/>
                </a:moveTo>
                <a:lnTo>
                  <a:pt x="868037" y="0"/>
                </a:lnTo>
                <a:lnTo>
                  <a:pt x="868037" y="209392"/>
                </a:lnTo>
                <a:lnTo>
                  <a:pt x="0" y="209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2421561" y="3303288"/>
            <a:ext cx="2404281" cy="2799857"/>
          </a:xfrm>
          <a:custGeom>
            <a:avLst/>
            <a:gdLst/>
            <a:ahLst/>
            <a:cxnLst/>
            <a:rect l="l" t="t" r="r" b="b"/>
            <a:pathLst>
              <a:path w="2404281" h="2799857" extrusionOk="0">
                <a:moveTo>
                  <a:pt x="0" y="0"/>
                </a:moveTo>
                <a:lnTo>
                  <a:pt x="2404281" y="0"/>
                </a:lnTo>
                <a:lnTo>
                  <a:pt x="2404281" y="2799856"/>
                </a:lnTo>
                <a:lnTo>
                  <a:pt x="0" y="2799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7926675" y="3293526"/>
            <a:ext cx="2181596" cy="2781044"/>
          </a:xfrm>
          <a:custGeom>
            <a:avLst/>
            <a:gdLst/>
            <a:ahLst/>
            <a:cxnLst/>
            <a:rect l="l" t="t" r="r" b="b"/>
            <a:pathLst>
              <a:path w="2181596" h="2781044" extrusionOk="0">
                <a:moveTo>
                  <a:pt x="0" y="0"/>
                </a:moveTo>
                <a:lnTo>
                  <a:pt x="2181596" y="0"/>
                </a:lnTo>
                <a:lnTo>
                  <a:pt x="2181596" y="2781043"/>
                </a:lnTo>
                <a:lnTo>
                  <a:pt x="0" y="2781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"/>
          <p:cNvSpPr/>
          <p:nvPr/>
        </p:nvSpPr>
        <p:spPr>
          <a:xfrm>
            <a:off x="13691088" y="3238408"/>
            <a:ext cx="2155179" cy="2929617"/>
          </a:xfrm>
          <a:custGeom>
            <a:avLst/>
            <a:gdLst/>
            <a:ahLst/>
            <a:cxnLst/>
            <a:rect l="l" t="t" r="r" b="b"/>
            <a:pathLst>
              <a:path w="2155179" h="2929617" extrusionOk="0">
                <a:moveTo>
                  <a:pt x="0" y="0"/>
                </a:moveTo>
                <a:lnTo>
                  <a:pt x="2155179" y="0"/>
                </a:lnTo>
                <a:lnTo>
                  <a:pt x="2155179" y="2929616"/>
                </a:lnTo>
                <a:lnTo>
                  <a:pt x="0" y="2929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"/>
          <p:cNvSpPr/>
          <p:nvPr/>
        </p:nvSpPr>
        <p:spPr>
          <a:xfrm>
            <a:off x="3267394" y="9653780"/>
            <a:ext cx="12378848" cy="216630"/>
          </a:xfrm>
          <a:custGeom>
            <a:avLst/>
            <a:gdLst/>
            <a:ahLst/>
            <a:cxnLst/>
            <a:rect l="l" t="t" r="r" b="b"/>
            <a:pathLst>
              <a:path w="12378848" h="216630" extrusionOk="0">
                <a:moveTo>
                  <a:pt x="0" y="0"/>
                </a:moveTo>
                <a:lnTo>
                  <a:pt x="12378848" y="0"/>
                </a:lnTo>
                <a:lnTo>
                  <a:pt x="12378848" y="216630"/>
                </a:lnTo>
                <a:lnTo>
                  <a:pt x="0" y="2166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"/>
          <p:cNvSpPr txBox="1"/>
          <p:nvPr/>
        </p:nvSpPr>
        <p:spPr>
          <a:xfrm>
            <a:off x="5008722" y="700565"/>
            <a:ext cx="8270557" cy="1072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CONSULTORES </a:t>
            </a:r>
            <a:r>
              <a:rPr lang="en-US" sz="66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PST</a:t>
            </a:r>
            <a:endParaRPr/>
          </a:p>
        </p:txBody>
      </p:sp>
      <p:sp>
        <p:nvSpPr>
          <p:cNvPr id="141" name="Google Shape;141;p2"/>
          <p:cNvSpPr txBox="1"/>
          <p:nvPr/>
        </p:nvSpPr>
        <p:spPr>
          <a:xfrm>
            <a:off x="2320290" y="7148989"/>
            <a:ext cx="2505552" cy="54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Beatríz Pérez Ramírez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Google Shape;142;p2"/>
          <p:cNvSpPr txBox="1"/>
          <p:nvPr/>
        </p:nvSpPr>
        <p:spPr>
          <a:xfrm>
            <a:off x="1877378" y="7622857"/>
            <a:ext cx="3391377" cy="1761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Licenciada en Diseño de los Asentamientos Humanos con un master en Gestión de la Ciudad. Especialista en diseño y ejecución de proyectos de vivienda, planeación territorial y desarrollo comunitario.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43" name="Google Shape;143;p2"/>
          <p:cNvSpPr txBox="1"/>
          <p:nvPr/>
        </p:nvSpPr>
        <p:spPr>
          <a:xfrm>
            <a:off x="7782877" y="7148989"/>
            <a:ext cx="2948464" cy="54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Juan Carlos Sapién Flores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Google Shape;144;p2"/>
          <p:cNvSpPr txBox="1"/>
          <p:nvPr/>
        </p:nvSpPr>
        <p:spPr>
          <a:xfrm>
            <a:off x="7561421" y="7622857"/>
            <a:ext cx="3391377" cy="1761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Arquitecto, Maestrante con más de 30 años de experiencia en planificación, desarrollo y gestión de programas de cooperación internacional en vivienda, WASH, gestión de residuos y energía limpia</a:t>
            </a:r>
            <a:endParaRPr sz="16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13222420" y="7148989"/>
            <a:ext cx="3628073" cy="54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Cayetano Torres Gurrola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Google Shape;146;p2"/>
          <p:cNvSpPr txBox="1"/>
          <p:nvPr/>
        </p:nvSpPr>
        <p:spPr>
          <a:xfrm>
            <a:off x="13467398" y="7622857"/>
            <a:ext cx="3391377" cy="151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Licenciado en Economía, Maestro en Desarrollo y Liderazgo. especialista en Finanzas, Riesgo Financiero, Operativo y de Mercado, Proyectos de Vivienda y Desarrollo Social Comunitario en ONG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"/>
          <p:cNvSpPr txBox="1"/>
          <p:nvPr/>
        </p:nvSpPr>
        <p:spPr>
          <a:xfrm>
            <a:off x="6611612" y="1815467"/>
            <a:ext cx="5679758" cy="542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Planeación, Sustentabilidad y Transformación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222A35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7" name="Google Shape;617;p18"/>
          <p:cNvCxnSpPr/>
          <p:nvPr/>
        </p:nvCxnSpPr>
        <p:spPr>
          <a:xfrm rot="3163702">
            <a:off x="1832073" y="1941910"/>
            <a:ext cx="4958361" cy="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8" name="Google Shape;618;p18"/>
          <p:cNvSpPr/>
          <p:nvPr/>
        </p:nvSpPr>
        <p:spPr>
          <a:xfrm>
            <a:off x="11609475" y="6883938"/>
            <a:ext cx="379722" cy="276299"/>
          </a:xfrm>
          <a:custGeom>
            <a:avLst/>
            <a:gdLst/>
            <a:ahLst/>
            <a:cxnLst/>
            <a:rect l="l" t="t" r="r" b="b"/>
            <a:pathLst>
              <a:path w="379722" h="276299" extrusionOk="0">
                <a:moveTo>
                  <a:pt x="0" y="0"/>
                </a:moveTo>
                <a:lnTo>
                  <a:pt x="379721" y="0"/>
                </a:lnTo>
                <a:lnTo>
                  <a:pt x="379721" y="276299"/>
                </a:lnTo>
                <a:lnTo>
                  <a:pt x="0" y="2762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8"/>
          <p:cNvSpPr/>
          <p:nvPr/>
        </p:nvSpPr>
        <p:spPr>
          <a:xfrm>
            <a:off x="5812636" y="5766239"/>
            <a:ext cx="377429" cy="379965"/>
          </a:xfrm>
          <a:custGeom>
            <a:avLst/>
            <a:gdLst/>
            <a:ahLst/>
            <a:cxnLst/>
            <a:rect l="l" t="t" r="r" b="b"/>
            <a:pathLst>
              <a:path w="377429" h="379965" extrusionOk="0">
                <a:moveTo>
                  <a:pt x="0" y="0"/>
                </a:moveTo>
                <a:lnTo>
                  <a:pt x="377429" y="0"/>
                </a:lnTo>
                <a:lnTo>
                  <a:pt x="377429" y="379965"/>
                </a:lnTo>
                <a:lnTo>
                  <a:pt x="0" y="3799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8"/>
          <p:cNvSpPr/>
          <p:nvPr/>
        </p:nvSpPr>
        <p:spPr>
          <a:xfrm>
            <a:off x="6001351" y="6787707"/>
            <a:ext cx="408819" cy="409238"/>
          </a:xfrm>
          <a:custGeom>
            <a:avLst/>
            <a:gdLst/>
            <a:ahLst/>
            <a:cxnLst/>
            <a:rect l="l" t="t" r="r" b="b"/>
            <a:pathLst>
              <a:path w="408819" h="409238" extrusionOk="0">
                <a:moveTo>
                  <a:pt x="0" y="0"/>
                </a:moveTo>
                <a:lnTo>
                  <a:pt x="408819" y="0"/>
                </a:lnTo>
                <a:lnTo>
                  <a:pt x="408819" y="409238"/>
                </a:lnTo>
                <a:lnTo>
                  <a:pt x="0" y="4092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1" name="Google Shape;621;p18"/>
          <p:cNvCxnSpPr/>
          <p:nvPr/>
        </p:nvCxnSpPr>
        <p:spPr>
          <a:xfrm rot="3629">
            <a:off x="5786435" y="5122070"/>
            <a:ext cx="9022562" cy="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2" name="Google Shape;622;p18"/>
          <p:cNvCxnSpPr/>
          <p:nvPr/>
        </p:nvCxnSpPr>
        <p:spPr>
          <a:xfrm>
            <a:off x="5786443" y="7668432"/>
            <a:ext cx="9022557" cy="9525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3" name="Google Shape;623;p18"/>
          <p:cNvSpPr/>
          <p:nvPr/>
        </p:nvSpPr>
        <p:spPr>
          <a:xfrm>
            <a:off x="4495800" y="4207670"/>
            <a:ext cx="673895" cy="673893"/>
          </a:xfrm>
          <a:custGeom>
            <a:avLst/>
            <a:gdLst/>
            <a:ahLst/>
            <a:cxnLst/>
            <a:rect l="l" t="t" r="r" b="b"/>
            <a:pathLst>
              <a:path w="673895" h="673893" extrusionOk="0">
                <a:moveTo>
                  <a:pt x="0" y="0"/>
                </a:moveTo>
                <a:lnTo>
                  <a:pt x="673894" y="0"/>
                </a:lnTo>
                <a:lnTo>
                  <a:pt x="673894" y="673892"/>
                </a:lnTo>
                <a:lnTo>
                  <a:pt x="0" y="6738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8"/>
          <p:cNvSpPr txBox="1"/>
          <p:nvPr/>
        </p:nvSpPr>
        <p:spPr>
          <a:xfrm>
            <a:off x="5673090" y="3939065"/>
            <a:ext cx="7246620" cy="10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CONTACTO</a:t>
            </a:r>
            <a:endParaRPr/>
          </a:p>
        </p:txBody>
      </p:sp>
      <p:sp>
        <p:nvSpPr>
          <p:cNvPr id="625" name="Google Shape;625;p18"/>
          <p:cNvSpPr txBox="1"/>
          <p:nvPr/>
        </p:nvSpPr>
        <p:spPr>
          <a:xfrm>
            <a:off x="6635764" y="6939797"/>
            <a:ext cx="2660636" cy="25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www.crescerepst.com</a:t>
            </a:r>
            <a:endParaRPr/>
          </a:p>
        </p:txBody>
      </p:sp>
      <p:sp>
        <p:nvSpPr>
          <p:cNvPr id="626" name="Google Shape;626;p18"/>
          <p:cNvSpPr txBox="1"/>
          <p:nvPr/>
        </p:nvSpPr>
        <p:spPr>
          <a:xfrm>
            <a:off x="12288584" y="6903089"/>
            <a:ext cx="4217472" cy="25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crescerepst@gmail.com</a:t>
            </a:r>
            <a:endParaRPr/>
          </a:p>
        </p:txBody>
      </p:sp>
      <p:sp>
        <p:nvSpPr>
          <p:cNvPr id="627" name="Google Shape;627;p18"/>
          <p:cNvSpPr txBox="1"/>
          <p:nvPr/>
        </p:nvSpPr>
        <p:spPr>
          <a:xfrm>
            <a:off x="6342716" y="5617194"/>
            <a:ext cx="5266758" cy="25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Beatríz Pérez Ramírez</a:t>
            </a:r>
            <a:endParaRPr/>
          </a:p>
        </p:txBody>
      </p:sp>
      <p:sp>
        <p:nvSpPr>
          <p:cNvPr id="628" name="Google Shape;628;p18"/>
          <p:cNvSpPr txBox="1"/>
          <p:nvPr/>
        </p:nvSpPr>
        <p:spPr>
          <a:xfrm>
            <a:off x="6342716" y="6063834"/>
            <a:ext cx="2377827" cy="25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+52 </a:t>
            </a:r>
            <a:r>
              <a:rPr lang="en-US" sz="1800" u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(55) 2336 5072</a:t>
            </a:r>
            <a:endParaRPr/>
          </a:p>
        </p:txBody>
      </p:sp>
      <p:sp>
        <p:nvSpPr>
          <p:cNvPr id="629" name="Google Shape;629;p18"/>
          <p:cNvSpPr txBox="1"/>
          <p:nvPr/>
        </p:nvSpPr>
        <p:spPr>
          <a:xfrm>
            <a:off x="9144000" y="5683869"/>
            <a:ext cx="6179659" cy="25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Juan Carlos Sapién Flores</a:t>
            </a:r>
            <a:endParaRPr/>
          </a:p>
        </p:txBody>
      </p:sp>
      <p:sp>
        <p:nvSpPr>
          <p:cNvPr id="630" name="Google Shape;630;p18"/>
          <p:cNvSpPr txBox="1"/>
          <p:nvPr/>
        </p:nvSpPr>
        <p:spPr>
          <a:xfrm>
            <a:off x="9296400" y="6135722"/>
            <a:ext cx="2012291" cy="52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+52 (55) 7422 5135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u="none" strike="noStrik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1" name="Google Shape;631;p18"/>
          <p:cNvSpPr txBox="1"/>
          <p:nvPr/>
        </p:nvSpPr>
        <p:spPr>
          <a:xfrm>
            <a:off x="12316658" y="6146204"/>
            <a:ext cx="2012291" cy="52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+52 (55) 4085 3177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u="none" strike="noStrik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2" name="Google Shape;632;p18"/>
          <p:cNvSpPr txBox="1"/>
          <p:nvPr/>
        </p:nvSpPr>
        <p:spPr>
          <a:xfrm>
            <a:off x="12288584" y="5683869"/>
            <a:ext cx="2693695" cy="25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none" strike="noStrik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Cayetano Torres Gurrola</a:t>
            </a:r>
            <a:endParaRPr dirty="0"/>
          </a:p>
        </p:txBody>
      </p:sp>
    </p:spTree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4384000" h="13716000" extrusionOk="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81E26">
              <a:alpha val="34509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8" name="Google Shape;638;p19"/>
          <p:cNvGrpSpPr/>
          <p:nvPr/>
        </p:nvGrpSpPr>
        <p:grpSpPr>
          <a:xfrm>
            <a:off x="3767138" y="2088356"/>
            <a:ext cx="10753725" cy="5143501"/>
            <a:chOff x="0" y="-47625"/>
            <a:chExt cx="14338300" cy="6858001"/>
          </a:xfrm>
        </p:grpSpPr>
        <p:sp>
          <p:nvSpPr>
            <p:cNvPr id="639" name="Google Shape;639;p19"/>
            <p:cNvSpPr/>
            <p:nvPr/>
          </p:nvSpPr>
          <p:spPr>
            <a:xfrm>
              <a:off x="0" y="0"/>
              <a:ext cx="14338300" cy="6810376"/>
            </a:xfrm>
            <a:custGeom>
              <a:avLst/>
              <a:gdLst/>
              <a:ahLst/>
              <a:cxnLst/>
              <a:rect l="l" t="t" r="r" b="b"/>
              <a:pathLst>
                <a:path w="14338300" h="6810376" extrusionOk="0">
                  <a:moveTo>
                    <a:pt x="0" y="0"/>
                  </a:moveTo>
                  <a:lnTo>
                    <a:pt x="14338300" y="0"/>
                  </a:lnTo>
                  <a:lnTo>
                    <a:pt x="14338300" y="6810376"/>
                  </a:lnTo>
                  <a:lnTo>
                    <a:pt x="0" y="68103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9"/>
            <p:cNvSpPr txBox="1"/>
            <p:nvPr/>
          </p:nvSpPr>
          <p:spPr>
            <a:xfrm>
              <a:off x="0" y="-47625"/>
              <a:ext cx="14338300" cy="6858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4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GRACIAS</a:t>
              </a:r>
              <a:endParaRPr/>
            </a:p>
          </p:txBody>
        </p:sp>
      </p:grpSp>
    </p:spTree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22A35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Google Shape;645;p20"/>
          <p:cNvCxnSpPr/>
          <p:nvPr/>
        </p:nvCxnSpPr>
        <p:spPr>
          <a:xfrm rot="10800000">
            <a:off x="10686638" y="-569021"/>
            <a:ext cx="0" cy="1142504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46" name="Google Shape;646;p20"/>
          <p:cNvGrpSpPr/>
          <p:nvPr/>
        </p:nvGrpSpPr>
        <p:grpSpPr>
          <a:xfrm>
            <a:off x="17259300" y="8530744"/>
            <a:ext cx="739334" cy="971156"/>
            <a:chOff x="0" y="0"/>
            <a:chExt cx="662073" cy="869669"/>
          </a:xfrm>
        </p:grpSpPr>
        <p:sp>
          <p:nvSpPr>
            <p:cNvPr id="647" name="Google Shape;647;p20">
              <a:hlinkClick r:id="rId3" action="ppaction://hlinksldjump"/>
            </p:cNvPr>
            <p:cNvSpPr/>
            <p:nvPr/>
          </p:nvSpPr>
          <p:spPr>
            <a:xfrm>
              <a:off x="0" y="0"/>
              <a:ext cx="662073" cy="869669"/>
            </a:xfrm>
            <a:custGeom>
              <a:avLst/>
              <a:gdLst/>
              <a:ahLst/>
              <a:cxnLst/>
              <a:rect l="l" t="t" r="r" b="b"/>
              <a:pathLst>
                <a:path w="662073" h="869669" extrusionOk="0">
                  <a:moveTo>
                    <a:pt x="0" y="43483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662073" y="203200"/>
                  </a:lnTo>
                  <a:lnTo>
                    <a:pt x="662073" y="666469"/>
                  </a:lnTo>
                  <a:lnTo>
                    <a:pt x="406400" y="666469"/>
                  </a:lnTo>
                  <a:lnTo>
                    <a:pt x="406400" y="869669"/>
                  </a:lnTo>
                  <a:lnTo>
                    <a:pt x="0" y="434835"/>
                  </a:lnTo>
                  <a:close/>
                </a:path>
              </a:pathLst>
            </a:custGeom>
            <a:solidFill>
              <a:srgbClr val="181E26">
                <a:alpha val="49803"/>
              </a:srgbClr>
            </a:solidFill>
            <a:ln w="47625" cap="sq" cmpd="sng">
              <a:solidFill>
                <a:srgbClr val="BA9A5D">
                  <a:alpha val="49803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20"/>
            <p:cNvSpPr txBox="1"/>
            <p:nvPr/>
          </p:nvSpPr>
          <p:spPr>
            <a:xfrm>
              <a:off x="101600" y="203200"/>
              <a:ext cx="560473" cy="463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9" name="Google Shape;649;p20"/>
          <p:cNvSpPr/>
          <p:nvPr/>
        </p:nvSpPr>
        <p:spPr>
          <a:xfrm flipH="1">
            <a:off x="0" y="59208"/>
            <a:ext cx="10456225" cy="10456225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812800" y="0"/>
                </a:moveTo>
                <a:lnTo>
                  <a:pt x="0" y="0"/>
                </a:lnTo>
                <a:lnTo>
                  <a:pt x="0" y="812800"/>
                </a:lnTo>
                <a:lnTo>
                  <a:pt x="812800" y="8128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4514" r="-557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20"/>
          <p:cNvSpPr/>
          <p:nvPr/>
        </p:nvSpPr>
        <p:spPr>
          <a:xfrm>
            <a:off x="3454309" y="0"/>
            <a:ext cx="7195657" cy="10287000"/>
          </a:xfrm>
          <a:custGeom>
            <a:avLst/>
            <a:gdLst/>
            <a:ahLst/>
            <a:cxnLst/>
            <a:rect l="l" t="t" r="r" b="b"/>
            <a:pathLst>
              <a:path w="9594209" h="13716000" extrusionOk="0">
                <a:moveTo>
                  <a:pt x="0" y="0"/>
                </a:moveTo>
                <a:lnTo>
                  <a:pt x="9594209" y="0"/>
                </a:lnTo>
                <a:lnTo>
                  <a:pt x="9594209" y="13716000"/>
                </a:lnTo>
                <a:lnTo>
                  <a:pt x="0" y="6342761"/>
                </a:lnTo>
                <a:close/>
              </a:path>
            </a:pathLst>
          </a:custGeom>
          <a:solidFill>
            <a:srgbClr val="BA9A5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20"/>
          <p:cNvSpPr/>
          <p:nvPr/>
        </p:nvSpPr>
        <p:spPr>
          <a:xfrm>
            <a:off x="4244084" y="514338"/>
            <a:ext cx="1462594" cy="1490190"/>
          </a:xfrm>
          <a:custGeom>
            <a:avLst/>
            <a:gdLst/>
            <a:ahLst/>
            <a:cxnLst/>
            <a:rect l="l" t="t" r="r" b="b"/>
            <a:pathLst>
              <a:path w="1462594" h="1490190" extrusionOk="0">
                <a:moveTo>
                  <a:pt x="0" y="0"/>
                </a:moveTo>
                <a:lnTo>
                  <a:pt x="1462594" y="0"/>
                </a:lnTo>
                <a:lnTo>
                  <a:pt x="1462594" y="1490191"/>
                </a:lnTo>
                <a:lnTo>
                  <a:pt x="0" y="1490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20"/>
          <p:cNvSpPr txBox="1"/>
          <p:nvPr/>
        </p:nvSpPr>
        <p:spPr>
          <a:xfrm>
            <a:off x="11692879" y="59208"/>
            <a:ext cx="5734849" cy="60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A.</a:t>
            </a:r>
            <a:r>
              <a:rPr lang="en-US" sz="19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Formación y Desarrollo de Liderazgos</a:t>
            </a:r>
            <a:endParaRPr sz="1999" u="sng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  <a:hlinkClick r:id="rId6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99" u="sng" strike="noStrike">
              <a:solidFill>
                <a:srgbClr val="800080"/>
              </a:solidFill>
              <a:latin typeface="Open Sans"/>
              <a:ea typeface="Open Sans"/>
              <a:cs typeface="Open Sans"/>
              <a:sym typeface="Open Sans"/>
              <a:hlinkClick r:id="rId6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53" name="Google Shape;653;p20"/>
          <p:cNvSpPr txBox="1"/>
          <p:nvPr/>
        </p:nvSpPr>
        <p:spPr>
          <a:xfrm>
            <a:off x="11692879" y="649650"/>
            <a:ext cx="5734849" cy="91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B.</a:t>
            </a:r>
            <a:r>
              <a:rPr lang="en-US" sz="19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Planeación Estratégica y alineación institucional</a:t>
            </a:r>
            <a:endParaRPr sz="1999" u="sng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99" u="sng" strike="noStrike">
              <a:solidFill>
                <a:srgbClr val="800080"/>
              </a:solidFill>
              <a:latin typeface="Open Sans"/>
              <a:ea typeface="Open Sans"/>
              <a:cs typeface="Open Sans"/>
              <a:sym typeface="Open Sans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54" name="Google Shape;654;p20"/>
          <p:cNvSpPr txBox="1"/>
          <p:nvPr/>
        </p:nvSpPr>
        <p:spPr>
          <a:xfrm>
            <a:off x="11692879" y="1561697"/>
            <a:ext cx="5734849" cy="91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C. G</a:t>
            </a:r>
            <a:r>
              <a:rPr lang="en-US" sz="19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estión del conocimiento y toma de decisiones basada en evidencia</a:t>
            </a:r>
            <a:endParaRPr sz="1999" u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99" u="none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5" name="Google Shape;655;p20"/>
          <p:cNvSpPr txBox="1"/>
          <p:nvPr/>
        </p:nvSpPr>
        <p:spPr>
          <a:xfrm>
            <a:off x="11711929" y="2447360"/>
            <a:ext cx="5734849" cy="91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</a:t>
            </a:r>
            <a:r>
              <a:rPr lang="en-US" sz="19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Cultura Organizacional y Gobernanza Participativa</a:t>
            </a:r>
            <a:endParaRPr sz="1999" u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99" u="none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6" name="Google Shape;656;p20"/>
          <p:cNvSpPr txBox="1"/>
          <p:nvPr/>
        </p:nvSpPr>
        <p:spPr>
          <a:xfrm>
            <a:off x="11711929" y="3476760"/>
            <a:ext cx="5734849" cy="91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</a:t>
            </a:r>
            <a:r>
              <a:rPr lang="en-US" sz="19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Planificación Estratégica con visión de impacto y escalabilidad</a:t>
            </a:r>
            <a:endParaRPr sz="1999" u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99" u="none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7" name="Google Shape;657;p20"/>
          <p:cNvSpPr txBox="1"/>
          <p:nvPr/>
        </p:nvSpPr>
        <p:spPr>
          <a:xfrm>
            <a:off x="11711929" y="4506244"/>
            <a:ext cx="5734849" cy="60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F.</a:t>
            </a:r>
            <a:r>
              <a:rPr lang="en-US" sz="19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Alineación Estratégica con Agendas Globales</a:t>
            </a:r>
            <a:endParaRPr sz="1999" u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99" u="none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8" name="Google Shape;658;p20"/>
          <p:cNvSpPr txBox="1"/>
          <p:nvPr/>
        </p:nvSpPr>
        <p:spPr>
          <a:xfrm>
            <a:off x="4244084" y="1466985"/>
            <a:ext cx="6212100" cy="45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2F2F2"/>
                </a:solidFill>
                <a:latin typeface="Raleway"/>
                <a:ea typeface="Raleway"/>
                <a:cs typeface="Raleway"/>
                <a:sym typeface="Raleway"/>
              </a:rPr>
              <a:t> LIDERAZGO </a:t>
            </a:r>
            <a:r>
              <a:rPr lang="en-US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ESTRATÉGICO Y GOBERNANZA</a:t>
            </a:r>
            <a:endParaRPr sz="1200"/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9" name="Google Shape;659;p20"/>
          <p:cNvSpPr txBox="1"/>
          <p:nvPr/>
        </p:nvSpPr>
        <p:spPr>
          <a:xfrm>
            <a:off x="11711929" y="5239561"/>
            <a:ext cx="5734849" cy="91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G.</a:t>
            </a:r>
            <a:r>
              <a:rPr lang="en-US" sz="19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Gestión Estratégica Basada en Resultados y Aprendizaje (MEAL)</a:t>
            </a:r>
            <a:endParaRPr sz="1999" u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99" u="none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0" name="Google Shape;660;p20"/>
          <p:cNvSpPr txBox="1"/>
          <p:nvPr/>
        </p:nvSpPr>
        <p:spPr>
          <a:xfrm>
            <a:off x="11711929" y="6169988"/>
            <a:ext cx="5734849" cy="91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H.</a:t>
            </a:r>
            <a:r>
              <a:rPr lang="en-US" sz="19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Diseño de Marcos Estratégicos de Intervención)</a:t>
            </a:r>
            <a:endParaRPr sz="1999" u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99" u="none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1" name="Google Shape;661;p20"/>
          <p:cNvSpPr txBox="1"/>
          <p:nvPr/>
        </p:nvSpPr>
        <p:spPr>
          <a:xfrm>
            <a:off x="11692879" y="7092508"/>
            <a:ext cx="5734849" cy="60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I.</a:t>
            </a:r>
            <a:r>
              <a:rPr lang="en-US" sz="19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Fortalecimiento de la Gobernanza Institucional</a:t>
            </a:r>
            <a:endParaRPr sz="1999" u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99" u="none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2" name="Google Shape;662;p20"/>
          <p:cNvSpPr txBox="1"/>
          <p:nvPr/>
        </p:nvSpPr>
        <p:spPr>
          <a:xfrm>
            <a:off x="11711929" y="7730575"/>
            <a:ext cx="5734849" cy="91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</a:t>
            </a:r>
            <a:r>
              <a:rPr lang="en-US" sz="19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Responsabilidad Social Institucional y Vinculación Comunitaria</a:t>
            </a:r>
            <a:endParaRPr sz="1999" u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99" u="none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3" name="Google Shape;663;p20"/>
          <p:cNvSpPr txBox="1"/>
          <p:nvPr/>
        </p:nvSpPr>
        <p:spPr>
          <a:xfrm>
            <a:off x="11711929" y="8616237"/>
            <a:ext cx="5734849" cy="912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K.</a:t>
            </a:r>
            <a:r>
              <a:rPr lang="en-US" sz="19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Gestión del Voluntariado y Participación Social Estratégica</a:t>
            </a:r>
            <a:endParaRPr sz="1999" u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99" u="none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21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673" name="Google Shape;673;p21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21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675" name="Google Shape;675;p21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21"/>
          <p:cNvSpPr/>
          <p:nvPr/>
        </p:nvSpPr>
        <p:spPr>
          <a:xfrm>
            <a:off x="849242" y="710090"/>
            <a:ext cx="1562154" cy="1562154"/>
          </a:xfrm>
          <a:custGeom>
            <a:avLst/>
            <a:gdLst/>
            <a:ahLst/>
            <a:cxnLst/>
            <a:rect l="l" t="t" r="r" b="b"/>
            <a:pathLst>
              <a:path w="1562154" h="1562154" extrusionOk="0">
                <a:moveTo>
                  <a:pt x="0" y="0"/>
                </a:moveTo>
                <a:lnTo>
                  <a:pt x="1562154" y="0"/>
                </a:lnTo>
                <a:lnTo>
                  <a:pt x="1562154" y="1562154"/>
                </a:lnTo>
                <a:lnTo>
                  <a:pt x="0" y="1562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21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3514" r="-135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21"/>
          <p:cNvSpPr txBox="1"/>
          <p:nvPr/>
        </p:nvSpPr>
        <p:spPr>
          <a:xfrm>
            <a:off x="2411396" y="700565"/>
            <a:ext cx="158766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59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LIDERAZGO </a:t>
            </a:r>
            <a:r>
              <a:rPr lang="en-US" sz="59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ESTRATÉGICO Y GOBERNANZA</a:t>
            </a:r>
            <a:endParaRPr sz="7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900">
              <a:solidFill>
                <a:srgbClr val="26262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9" name="Google Shape;679;p21"/>
          <p:cNvSpPr txBox="1"/>
          <p:nvPr/>
        </p:nvSpPr>
        <p:spPr>
          <a:xfrm>
            <a:off x="2499498" y="1683871"/>
            <a:ext cx="11723709" cy="120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A. Formación y Desarrollo de Liderazgos</a:t>
            </a:r>
            <a:endParaRPr/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99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21"/>
          <p:cNvSpPr txBox="1"/>
          <p:nvPr/>
        </p:nvSpPr>
        <p:spPr>
          <a:xfrm>
            <a:off x="8514084" y="2950805"/>
            <a:ext cx="8310376" cy="4000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Se centra en el fortalecimiento de competencias individuales y colectivas de liderazgo, mediante procesos formativos, capacitación, mentoría y aprendizaje continuo.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Fortalecer las capacidades individuales y colectivas de liderazgo mediante procesos formativos, de capacitación, mentoría y aprendizaje continuo, con el fin de impulsar liderazgos transformadores, éticos y comprometidos con el desarrollo sostenible y el bienestar comunitario.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21"/>
          <p:cNvSpPr txBox="1"/>
          <p:nvPr/>
        </p:nvSpPr>
        <p:spPr>
          <a:xfrm>
            <a:off x="8514084" y="8016346"/>
            <a:ext cx="8310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1.1. Desarrollo de Capacidades y Formación Estratégica</a:t>
            </a: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2" name="Google Shape;682;p21"/>
          <p:cNvGrpSpPr/>
          <p:nvPr/>
        </p:nvGrpSpPr>
        <p:grpSpPr>
          <a:xfrm>
            <a:off x="17259300" y="8530744"/>
            <a:ext cx="739334" cy="971156"/>
            <a:chOff x="0" y="0"/>
            <a:chExt cx="662073" cy="869669"/>
          </a:xfrm>
        </p:grpSpPr>
        <p:sp>
          <p:nvSpPr>
            <p:cNvPr id="683" name="Google Shape;683;p21">
              <a:hlinkClick r:id="rId6" action="ppaction://hlinksldjump"/>
            </p:cNvPr>
            <p:cNvSpPr/>
            <p:nvPr/>
          </p:nvSpPr>
          <p:spPr>
            <a:xfrm>
              <a:off x="0" y="0"/>
              <a:ext cx="662073" cy="869669"/>
            </a:xfrm>
            <a:custGeom>
              <a:avLst/>
              <a:gdLst/>
              <a:ahLst/>
              <a:cxnLst/>
              <a:rect l="l" t="t" r="r" b="b"/>
              <a:pathLst>
                <a:path w="662073" h="869669" extrusionOk="0">
                  <a:moveTo>
                    <a:pt x="0" y="43483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662073" y="203200"/>
                  </a:lnTo>
                  <a:lnTo>
                    <a:pt x="662073" y="666469"/>
                  </a:lnTo>
                  <a:lnTo>
                    <a:pt x="406400" y="666469"/>
                  </a:lnTo>
                  <a:lnTo>
                    <a:pt x="406400" y="869669"/>
                  </a:lnTo>
                  <a:lnTo>
                    <a:pt x="0" y="434835"/>
                  </a:lnTo>
                  <a:close/>
                </a:path>
              </a:pathLst>
            </a:custGeom>
            <a:solidFill>
              <a:srgbClr val="181E26">
                <a:alpha val="49803"/>
              </a:srgbClr>
            </a:solidFill>
            <a:ln w="47625" cap="sq" cmpd="sng">
              <a:solidFill>
                <a:srgbClr val="BA9A5D">
                  <a:alpha val="49803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21"/>
            <p:cNvSpPr txBox="1"/>
            <p:nvPr/>
          </p:nvSpPr>
          <p:spPr>
            <a:xfrm>
              <a:off x="101600" y="203200"/>
              <a:ext cx="560473" cy="463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2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22"/>
          <p:cNvSpPr/>
          <p:nvPr/>
        </p:nvSpPr>
        <p:spPr>
          <a:xfrm>
            <a:off x="849242" y="710090"/>
            <a:ext cx="1562154" cy="1562154"/>
          </a:xfrm>
          <a:custGeom>
            <a:avLst/>
            <a:gdLst/>
            <a:ahLst/>
            <a:cxnLst/>
            <a:rect l="l" t="t" r="r" b="b"/>
            <a:pathLst>
              <a:path w="1562154" h="1562154" extrusionOk="0">
                <a:moveTo>
                  <a:pt x="0" y="0"/>
                </a:moveTo>
                <a:lnTo>
                  <a:pt x="1562154" y="0"/>
                </a:lnTo>
                <a:lnTo>
                  <a:pt x="1562154" y="1562154"/>
                </a:lnTo>
                <a:lnTo>
                  <a:pt x="0" y="1562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22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3514" r="-135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22"/>
          <p:cNvSpPr txBox="1"/>
          <p:nvPr/>
        </p:nvSpPr>
        <p:spPr>
          <a:xfrm>
            <a:off x="2499498" y="1683871"/>
            <a:ext cx="11723709" cy="63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B. Planeación Estratégica y Alineación Institucional</a:t>
            </a:r>
            <a:endParaRPr/>
          </a:p>
        </p:txBody>
      </p:sp>
      <p:sp>
        <p:nvSpPr>
          <p:cNvPr id="697" name="Google Shape;697;p22"/>
          <p:cNvSpPr txBox="1"/>
          <p:nvPr/>
        </p:nvSpPr>
        <p:spPr>
          <a:xfrm>
            <a:off x="8514084" y="2950805"/>
            <a:ext cx="8310376" cy="4000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Apunta a construir una visión compartida y asegurar la coherencia entre decisiones, estructura organizacional y objetivos estratégicos, a través de mecanismos participativos</a:t>
            </a: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Impulsar la construcción de una visión compartida y fortalecer la coherencia entre los objetivos estratégicos, la estructura organizacional y los procesos institucionales, mediante mecanismos participativos de planeación, seguimiento y evaluación</a:t>
            </a: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22"/>
          <p:cNvSpPr txBox="1"/>
          <p:nvPr/>
        </p:nvSpPr>
        <p:spPr>
          <a:xfrm>
            <a:off x="8514084" y="7580346"/>
            <a:ext cx="8310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1.1. Alineación Institucional y Planeación Estratégica Participativa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99" name="Google Shape;699;p22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700" name="Google Shape;700;p22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2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2" name="Google Shape;702;p22"/>
          <p:cNvGrpSpPr/>
          <p:nvPr/>
        </p:nvGrpSpPr>
        <p:grpSpPr>
          <a:xfrm>
            <a:off x="17259300" y="8530744"/>
            <a:ext cx="739334" cy="971156"/>
            <a:chOff x="0" y="0"/>
            <a:chExt cx="662073" cy="869669"/>
          </a:xfrm>
        </p:grpSpPr>
        <p:sp>
          <p:nvSpPr>
            <p:cNvPr id="703" name="Google Shape;703;p22">
              <a:hlinkClick r:id="rId6" action="ppaction://hlinksldjump"/>
            </p:cNvPr>
            <p:cNvSpPr/>
            <p:nvPr/>
          </p:nvSpPr>
          <p:spPr>
            <a:xfrm>
              <a:off x="0" y="0"/>
              <a:ext cx="662073" cy="869669"/>
            </a:xfrm>
            <a:custGeom>
              <a:avLst/>
              <a:gdLst/>
              <a:ahLst/>
              <a:cxnLst/>
              <a:rect l="l" t="t" r="r" b="b"/>
              <a:pathLst>
                <a:path w="662073" h="869669" extrusionOk="0">
                  <a:moveTo>
                    <a:pt x="0" y="43483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662073" y="203200"/>
                  </a:lnTo>
                  <a:lnTo>
                    <a:pt x="662073" y="666469"/>
                  </a:lnTo>
                  <a:lnTo>
                    <a:pt x="406400" y="666469"/>
                  </a:lnTo>
                  <a:lnTo>
                    <a:pt x="406400" y="869669"/>
                  </a:lnTo>
                  <a:lnTo>
                    <a:pt x="0" y="434835"/>
                  </a:lnTo>
                  <a:close/>
                </a:path>
              </a:pathLst>
            </a:custGeom>
            <a:solidFill>
              <a:srgbClr val="181E26">
                <a:alpha val="49803"/>
              </a:srgbClr>
            </a:solidFill>
            <a:ln w="47625" cap="sq" cmpd="sng">
              <a:solidFill>
                <a:srgbClr val="BA9A5D">
                  <a:alpha val="49803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2"/>
            <p:cNvSpPr txBox="1"/>
            <p:nvPr/>
          </p:nvSpPr>
          <p:spPr>
            <a:xfrm>
              <a:off x="101600" y="203200"/>
              <a:ext cx="560473" cy="463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5" name="Google Shape;705;p22"/>
          <p:cNvSpPr txBox="1"/>
          <p:nvPr/>
        </p:nvSpPr>
        <p:spPr>
          <a:xfrm>
            <a:off x="2411396" y="700565"/>
            <a:ext cx="158766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59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LIDERAZGO </a:t>
            </a:r>
            <a:r>
              <a:rPr lang="en-US" sz="59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ESTRATÉGICO Y GOBERNANZA</a:t>
            </a:r>
            <a:endParaRPr sz="7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900">
              <a:solidFill>
                <a:srgbClr val="26262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3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153" name="Google Shape;153;p3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3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WWW.YOURCOMPANY.COM</a:t>
              </a:r>
              <a:endParaRPr/>
            </a:p>
          </p:txBody>
        </p:sp>
      </p:grpSp>
      <p:sp>
        <p:nvSpPr>
          <p:cNvPr id="155" name="Google Shape;155;p3"/>
          <p:cNvSpPr/>
          <p:nvPr/>
        </p:nvSpPr>
        <p:spPr>
          <a:xfrm>
            <a:off x="0" y="-2"/>
            <a:ext cx="18288000" cy="10431704"/>
          </a:xfrm>
          <a:custGeom>
            <a:avLst/>
            <a:gdLst/>
            <a:ahLst/>
            <a:cxnLst/>
            <a:rect l="l" t="t" r="r" b="b"/>
            <a:pathLst>
              <a:path w="24384000" h="13908939" extrusionOk="0">
                <a:moveTo>
                  <a:pt x="0" y="0"/>
                </a:moveTo>
                <a:lnTo>
                  <a:pt x="24384000" y="0"/>
                </a:lnTo>
                <a:lnTo>
                  <a:pt x="24384000" y="13908939"/>
                </a:lnTo>
                <a:lnTo>
                  <a:pt x="0" y="13908939"/>
                </a:lnTo>
                <a:close/>
              </a:path>
            </a:pathLst>
          </a:cu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" name="Google Shape;156;p3"/>
          <p:cNvGrpSpPr/>
          <p:nvPr/>
        </p:nvGrpSpPr>
        <p:grpSpPr>
          <a:xfrm>
            <a:off x="17064038" y="9627395"/>
            <a:ext cx="623888" cy="481013"/>
            <a:chOff x="0" y="-38100"/>
            <a:chExt cx="831850" cy="641350"/>
          </a:xfrm>
        </p:grpSpPr>
        <p:sp>
          <p:nvSpPr>
            <p:cNvPr id="157" name="Google Shape;157;p3"/>
            <p:cNvSpPr/>
            <p:nvPr/>
          </p:nvSpPr>
          <p:spPr>
            <a:xfrm>
              <a:off x="0" y="0"/>
              <a:ext cx="831850" cy="603250"/>
            </a:xfrm>
            <a:custGeom>
              <a:avLst/>
              <a:gdLst/>
              <a:ahLst/>
              <a:cxnLst/>
              <a:rect l="l" t="t" r="r" b="b"/>
              <a:pathLst>
                <a:path w="831850" h="603250" extrusionOk="0">
                  <a:moveTo>
                    <a:pt x="0" y="0"/>
                  </a:moveTo>
                  <a:lnTo>
                    <a:pt x="831850" y="0"/>
                  </a:lnTo>
                  <a:lnTo>
                    <a:pt x="831850" y="603250"/>
                  </a:lnTo>
                  <a:lnTo>
                    <a:pt x="0" y="603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3"/>
            <p:cNvSpPr txBox="1"/>
            <p:nvPr/>
          </p:nvSpPr>
          <p:spPr>
            <a:xfrm>
              <a:off x="0" y="-38100"/>
              <a:ext cx="83185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</p:grpSp>
      <p:cxnSp>
        <p:nvCxnSpPr>
          <p:cNvPr id="159" name="Google Shape;159;p3"/>
          <p:cNvCxnSpPr/>
          <p:nvPr/>
        </p:nvCxnSpPr>
        <p:spPr>
          <a:xfrm rot="7693141">
            <a:off x="772841" y="2988469"/>
            <a:ext cx="7686424" cy="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" name="Google Shape;160;p3"/>
          <p:cNvSpPr/>
          <p:nvPr/>
        </p:nvSpPr>
        <p:spPr>
          <a:xfrm>
            <a:off x="6172199" y="2685942"/>
            <a:ext cx="11838547" cy="4514958"/>
          </a:xfrm>
          <a:custGeom>
            <a:avLst/>
            <a:gdLst/>
            <a:ahLst/>
            <a:cxnLst/>
            <a:rect l="l" t="t" r="r" b="b"/>
            <a:pathLst>
              <a:path w="11933304" h="4477221" extrusionOk="0">
                <a:moveTo>
                  <a:pt x="0" y="0"/>
                </a:moveTo>
                <a:lnTo>
                  <a:pt x="11933304" y="0"/>
                </a:lnTo>
                <a:lnTo>
                  <a:pt x="11933304" y="4477220"/>
                </a:lnTo>
                <a:lnTo>
                  <a:pt x="0" y="4477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"/>
          <p:cNvSpPr txBox="1"/>
          <p:nvPr/>
        </p:nvSpPr>
        <p:spPr>
          <a:xfrm>
            <a:off x="6800793" y="2988610"/>
            <a:ext cx="9943147" cy="4943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00">
                <a:solidFill>
                  <a:srgbClr val="D9D9D9"/>
                </a:solidFill>
                <a:latin typeface="Arimo"/>
                <a:ea typeface="Arimo"/>
                <a:cs typeface="Arimo"/>
                <a:sym typeface="Arimo"/>
              </a:rPr>
              <a:t>Desde la estrategia hasta la ejecución impacto para la </a:t>
            </a:r>
            <a:r>
              <a:rPr lang="en-US" sz="8100">
                <a:solidFill>
                  <a:srgbClr val="BA9A5D"/>
                </a:solidFill>
                <a:latin typeface="Arimo"/>
                <a:ea typeface="Arimo"/>
                <a:cs typeface="Arimo"/>
                <a:sym typeface="Arimo"/>
              </a:rPr>
              <a:t>TRANSFORMACIÓN</a:t>
            </a:r>
            <a:endParaRPr/>
          </a:p>
        </p:txBody>
      </p:sp>
      <p:sp>
        <p:nvSpPr>
          <p:cNvPr id="162" name="Google Shape;162;p3"/>
          <p:cNvSpPr/>
          <p:nvPr/>
        </p:nvSpPr>
        <p:spPr>
          <a:xfrm>
            <a:off x="2476287" y="3105579"/>
            <a:ext cx="2369165" cy="2369165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709" r="-297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3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23"/>
          <p:cNvSpPr/>
          <p:nvPr/>
        </p:nvSpPr>
        <p:spPr>
          <a:xfrm>
            <a:off x="849242" y="710090"/>
            <a:ext cx="1562154" cy="1562154"/>
          </a:xfrm>
          <a:custGeom>
            <a:avLst/>
            <a:gdLst/>
            <a:ahLst/>
            <a:cxnLst/>
            <a:rect l="l" t="t" r="r" b="b"/>
            <a:pathLst>
              <a:path w="1562154" h="1562154" extrusionOk="0">
                <a:moveTo>
                  <a:pt x="0" y="0"/>
                </a:moveTo>
                <a:lnTo>
                  <a:pt x="1562154" y="0"/>
                </a:lnTo>
                <a:lnTo>
                  <a:pt x="1562154" y="1562154"/>
                </a:lnTo>
                <a:lnTo>
                  <a:pt x="0" y="1562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23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3514" r="-135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23"/>
          <p:cNvSpPr txBox="1"/>
          <p:nvPr/>
        </p:nvSpPr>
        <p:spPr>
          <a:xfrm>
            <a:off x="2499498" y="1683871"/>
            <a:ext cx="15563800" cy="120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C. Gestión del conocimiento y toma de decisiones basada en evidencia</a:t>
            </a:r>
            <a:endParaRPr/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99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23"/>
          <p:cNvSpPr txBox="1"/>
          <p:nvPr/>
        </p:nvSpPr>
        <p:spPr>
          <a:xfrm>
            <a:off x="8514084" y="2950805"/>
            <a:ext cx="8310376" cy="4305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Impulsa herramientas analíticas y sistemas de monitoreo que mejoran la calidad de las decisiones y promueven una cultura organizacional orientada a resultados y evidencia.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DESarrollar y fortalecer herramientas, sistemas y capacidades para la gestión del conocimiento y el monitoreo, que faciliten una toma de decisiones informada, mejoren la calidad de las intervenciones y consoliden una cultura organizacional orientada a resultados y sustentada en evidencia.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23"/>
          <p:cNvSpPr txBox="1"/>
          <p:nvPr/>
        </p:nvSpPr>
        <p:spPr>
          <a:xfrm>
            <a:off x="8514084" y="7994446"/>
            <a:ext cx="8310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1.1. Fortalecimiento de herramientas y procesos de toma de decisiones</a:t>
            </a:r>
            <a:endParaRPr/>
          </a:p>
        </p:txBody>
      </p:sp>
      <p:grpSp>
        <p:nvGrpSpPr>
          <p:cNvPr id="720" name="Google Shape;720;p23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721" name="Google Shape;721;p23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23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3" name="Google Shape;723;p23"/>
          <p:cNvGrpSpPr/>
          <p:nvPr/>
        </p:nvGrpSpPr>
        <p:grpSpPr>
          <a:xfrm>
            <a:off x="17259300" y="8530744"/>
            <a:ext cx="739334" cy="971156"/>
            <a:chOff x="0" y="0"/>
            <a:chExt cx="662073" cy="869669"/>
          </a:xfrm>
        </p:grpSpPr>
        <p:sp>
          <p:nvSpPr>
            <p:cNvPr id="724" name="Google Shape;724;p23">
              <a:hlinkClick r:id="rId6" action="ppaction://hlinksldjump"/>
            </p:cNvPr>
            <p:cNvSpPr/>
            <p:nvPr/>
          </p:nvSpPr>
          <p:spPr>
            <a:xfrm>
              <a:off x="0" y="0"/>
              <a:ext cx="662073" cy="869669"/>
            </a:xfrm>
            <a:custGeom>
              <a:avLst/>
              <a:gdLst/>
              <a:ahLst/>
              <a:cxnLst/>
              <a:rect l="l" t="t" r="r" b="b"/>
              <a:pathLst>
                <a:path w="662073" h="869669" extrusionOk="0">
                  <a:moveTo>
                    <a:pt x="0" y="43483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662073" y="203200"/>
                  </a:lnTo>
                  <a:lnTo>
                    <a:pt x="662073" y="666469"/>
                  </a:lnTo>
                  <a:lnTo>
                    <a:pt x="406400" y="666469"/>
                  </a:lnTo>
                  <a:lnTo>
                    <a:pt x="406400" y="869669"/>
                  </a:lnTo>
                  <a:lnTo>
                    <a:pt x="0" y="434835"/>
                  </a:lnTo>
                  <a:close/>
                </a:path>
              </a:pathLst>
            </a:custGeom>
            <a:solidFill>
              <a:srgbClr val="181E26">
                <a:alpha val="49803"/>
              </a:srgbClr>
            </a:solidFill>
            <a:ln w="47625" cap="sq" cmpd="sng">
              <a:solidFill>
                <a:srgbClr val="BA9A5D">
                  <a:alpha val="49803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23"/>
            <p:cNvSpPr txBox="1"/>
            <p:nvPr/>
          </p:nvSpPr>
          <p:spPr>
            <a:xfrm>
              <a:off x="101600" y="203200"/>
              <a:ext cx="560473" cy="463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6" name="Google Shape;726;p23"/>
          <p:cNvSpPr txBox="1"/>
          <p:nvPr/>
        </p:nvSpPr>
        <p:spPr>
          <a:xfrm>
            <a:off x="2411396" y="700565"/>
            <a:ext cx="158766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59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LIDERAZGO </a:t>
            </a:r>
            <a:r>
              <a:rPr lang="en-US" sz="59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ESTRATÉGICO Y GOBERNANZA</a:t>
            </a:r>
            <a:endParaRPr sz="7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900">
              <a:solidFill>
                <a:srgbClr val="26262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4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24"/>
          <p:cNvSpPr/>
          <p:nvPr/>
        </p:nvSpPr>
        <p:spPr>
          <a:xfrm>
            <a:off x="849242" y="710090"/>
            <a:ext cx="1562154" cy="1562154"/>
          </a:xfrm>
          <a:custGeom>
            <a:avLst/>
            <a:gdLst/>
            <a:ahLst/>
            <a:cxnLst/>
            <a:rect l="l" t="t" r="r" b="b"/>
            <a:pathLst>
              <a:path w="1562154" h="1562154" extrusionOk="0">
                <a:moveTo>
                  <a:pt x="0" y="0"/>
                </a:moveTo>
                <a:lnTo>
                  <a:pt x="1562154" y="0"/>
                </a:lnTo>
                <a:lnTo>
                  <a:pt x="1562154" y="1562154"/>
                </a:lnTo>
                <a:lnTo>
                  <a:pt x="0" y="1562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24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3514" r="-135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24"/>
          <p:cNvSpPr txBox="1"/>
          <p:nvPr/>
        </p:nvSpPr>
        <p:spPr>
          <a:xfrm>
            <a:off x="2499498" y="1683871"/>
            <a:ext cx="14824095" cy="63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D. Cultura Organizacional y Gobernanza Participativa</a:t>
            </a:r>
            <a:endParaRPr/>
          </a:p>
        </p:txBody>
      </p:sp>
      <p:sp>
        <p:nvSpPr>
          <p:cNvPr id="739" name="Google Shape;739;p24"/>
          <p:cNvSpPr txBox="1"/>
          <p:nvPr/>
        </p:nvSpPr>
        <p:spPr>
          <a:xfrm>
            <a:off x="8514084" y="2950805"/>
            <a:ext cx="8310376" cy="400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Enfocada en promover valores, comportamientos colaborativos y una cultura de liderazgo horizontal que fortalece la gobernanza desde adentro.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FOMENTar una cultura organizacional basada en valores compartidos, prácticas colaborativas y liderazgos horizontales que fortalezcan la gobernanza interna, la cohesión institucional y la participación activa en los procesos de toma de decisiones.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24"/>
          <p:cNvSpPr txBox="1"/>
          <p:nvPr/>
        </p:nvSpPr>
        <p:spPr>
          <a:xfrm>
            <a:off x="8514084" y="7256483"/>
            <a:ext cx="831037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 Fomento de una cultura de liderazgo colaborativo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1" name="Google Shape;741;p24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742" name="Google Shape;742;p24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4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4" name="Google Shape;744;p24"/>
          <p:cNvGrpSpPr/>
          <p:nvPr/>
        </p:nvGrpSpPr>
        <p:grpSpPr>
          <a:xfrm>
            <a:off x="17259300" y="8530744"/>
            <a:ext cx="739334" cy="971156"/>
            <a:chOff x="0" y="0"/>
            <a:chExt cx="662073" cy="869669"/>
          </a:xfrm>
        </p:grpSpPr>
        <p:sp>
          <p:nvSpPr>
            <p:cNvPr id="745" name="Google Shape;745;p24">
              <a:hlinkClick r:id="rId6" action="ppaction://hlinksldjump"/>
            </p:cNvPr>
            <p:cNvSpPr/>
            <p:nvPr/>
          </p:nvSpPr>
          <p:spPr>
            <a:xfrm>
              <a:off x="0" y="0"/>
              <a:ext cx="662073" cy="869669"/>
            </a:xfrm>
            <a:custGeom>
              <a:avLst/>
              <a:gdLst/>
              <a:ahLst/>
              <a:cxnLst/>
              <a:rect l="l" t="t" r="r" b="b"/>
              <a:pathLst>
                <a:path w="662073" h="869669" extrusionOk="0">
                  <a:moveTo>
                    <a:pt x="0" y="43483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662073" y="203200"/>
                  </a:lnTo>
                  <a:lnTo>
                    <a:pt x="662073" y="666469"/>
                  </a:lnTo>
                  <a:lnTo>
                    <a:pt x="406400" y="666469"/>
                  </a:lnTo>
                  <a:lnTo>
                    <a:pt x="406400" y="869669"/>
                  </a:lnTo>
                  <a:lnTo>
                    <a:pt x="0" y="434835"/>
                  </a:lnTo>
                  <a:close/>
                </a:path>
              </a:pathLst>
            </a:custGeom>
            <a:solidFill>
              <a:srgbClr val="181E26">
                <a:alpha val="49803"/>
              </a:srgbClr>
            </a:solidFill>
            <a:ln w="47625" cap="sq" cmpd="sng">
              <a:solidFill>
                <a:srgbClr val="BA9A5D">
                  <a:alpha val="49803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24"/>
            <p:cNvSpPr txBox="1"/>
            <p:nvPr/>
          </p:nvSpPr>
          <p:spPr>
            <a:xfrm>
              <a:off x="101600" y="203200"/>
              <a:ext cx="560473" cy="463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7" name="Google Shape;747;p24"/>
          <p:cNvSpPr txBox="1"/>
          <p:nvPr/>
        </p:nvSpPr>
        <p:spPr>
          <a:xfrm>
            <a:off x="2411396" y="700565"/>
            <a:ext cx="158766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59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LIDERAZGO </a:t>
            </a:r>
            <a:r>
              <a:rPr lang="en-US" sz="59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ESTRATÉGICO Y GOBERNANZA</a:t>
            </a:r>
            <a:endParaRPr sz="7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900">
              <a:solidFill>
                <a:srgbClr val="26262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p25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757" name="Google Shape;757;p25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25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WWW.YOURCOMPANY.COM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759" name="Google Shape;759;p25"/>
          <p:cNvSpPr/>
          <p:nvPr/>
        </p:nvSpPr>
        <p:spPr>
          <a:xfrm>
            <a:off x="16968788" y="9672638"/>
            <a:ext cx="709612" cy="471488"/>
          </a:xfrm>
          <a:custGeom>
            <a:avLst/>
            <a:gdLst/>
            <a:ahLst/>
            <a:cxnLst/>
            <a:rect l="l" t="t" r="r" b="b"/>
            <a:pathLst>
              <a:path w="946150" h="628650" extrusionOk="0">
                <a:moveTo>
                  <a:pt x="0" y="0"/>
                </a:moveTo>
                <a:lnTo>
                  <a:pt x="946150" y="0"/>
                </a:lnTo>
                <a:lnTo>
                  <a:pt x="946150" y="628650"/>
                </a:lnTo>
                <a:lnTo>
                  <a:pt x="0" y="62865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25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25"/>
          <p:cNvSpPr/>
          <p:nvPr/>
        </p:nvSpPr>
        <p:spPr>
          <a:xfrm>
            <a:off x="849242" y="710090"/>
            <a:ext cx="1562154" cy="1562154"/>
          </a:xfrm>
          <a:custGeom>
            <a:avLst/>
            <a:gdLst/>
            <a:ahLst/>
            <a:cxnLst/>
            <a:rect l="l" t="t" r="r" b="b"/>
            <a:pathLst>
              <a:path w="1562154" h="1562154" extrusionOk="0">
                <a:moveTo>
                  <a:pt x="0" y="0"/>
                </a:moveTo>
                <a:lnTo>
                  <a:pt x="1562154" y="0"/>
                </a:lnTo>
                <a:lnTo>
                  <a:pt x="1562154" y="1562154"/>
                </a:lnTo>
                <a:lnTo>
                  <a:pt x="0" y="1562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25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3514" r="-135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25"/>
          <p:cNvSpPr txBox="1"/>
          <p:nvPr/>
        </p:nvSpPr>
        <p:spPr>
          <a:xfrm>
            <a:off x="2499498" y="1683871"/>
            <a:ext cx="15269389" cy="120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E. Planificación Estratégica con visión de impacto y escalabilidad</a:t>
            </a:r>
            <a:endParaRPr/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99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25"/>
          <p:cNvSpPr txBox="1"/>
          <p:nvPr/>
        </p:nvSpPr>
        <p:spPr>
          <a:xfrm>
            <a:off x="8514084" y="2950805"/>
            <a:ext cx="8310376" cy="4305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Apunta a construir una visión compartida y asegurar la coherencia entre decisiones, estructura organizacional y objetivos estratégicos, a través de mecanismos participativos.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DISEÑar y fortalecer procesos participativos e inclusivos de planificación estratégica que construyan una visión compartida, establezcan prioridades institucionales claras y aseguren la apropiación colectiva, con el fin de maximizar el impacto y facilitar la escalabilidad de las acciones institucionales.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25"/>
          <p:cNvSpPr txBox="1"/>
          <p:nvPr/>
        </p:nvSpPr>
        <p:spPr>
          <a:xfrm>
            <a:off x="8514084" y="7497325"/>
            <a:ext cx="8310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 Facilitar procesos participativos e inclusivos de planificación estratégica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6" name="Google Shape;766;p25"/>
          <p:cNvSpPr txBox="1"/>
          <p:nvPr/>
        </p:nvSpPr>
        <p:spPr>
          <a:xfrm>
            <a:off x="8514084" y="8114868"/>
            <a:ext cx="8310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1.2 Construir una visión estratégica compartida, legítima y operativa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7" name="Google Shape;767;p25"/>
          <p:cNvSpPr txBox="1"/>
          <p:nvPr/>
        </p:nvSpPr>
        <p:spPr>
          <a:xfrm>
            <a:off x="8514084" y="8804871"/>
            <a:ext cx="83103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1.3 Brindar acompañamiento técnico y metodológico para su formulación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68" name="Google Shape;768;p25"/>
          <p:cNvGrpSpPr/>
          <p:nvPr/>
        </p:nvGrpSpPr>
        <p:grpSpPr>
          <a:xfrm>
            <a:off x="17259300" y="8530744"/>
            <a:ext cx="739334" cy="971156"/>
            <a:chOff x="0" y="0"/>
            <a:chExt cx="662073" cy="869669"/>
          </a:xfrm>
        </p:grpSpPr>
        <p:sp>
          <p:nvSpPr>
            <p:cNvPr id="769" name="Google Shape;769;p25">
              <a:hlinkClick r:id="rId6" action="ppaction://hlinksldjump"/>
            </p:cNvPr>
            <p:cNvSpPr/>
            <p:nvPr/>
          </p:nvSpPr>
          <p:spPr>
            <a:xfrm>
              <a:off x="0" y="0"/>
              <a:ext cx="662073" cy="869669"/>
            </a:xfrm>
            <a:custGeom>
              <a:avLst/>
              <a:gdLst/>
              <a:ahLst/>
              <a:cxnLst/>
              <a:rect l="l" t="t" r="r" b="b"/>
              <a:pathLst>
                <a:path w="662073" h="869669" extrusionOk="0">
                  <a:moveTo>
                    <a:pt x="0" y="43483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662073" y="203200"/>
                  </a:lnTo>
                  <a:lnTo>
                    <a:pt x="662073" y="666469"/>
                  </a:lnTo>
                  <a:lnTo>
                    <a:pt x="406400" y="666469"/>
                  </a:lnTo>
                  <a:lnTo>
                    <a:pt x="406400" y="869669"/>
                  </a:lnTo>
                  <a:lnTo>
                    <a:pt x="0" y="434835"/>
                  </a:lnTo>
                  <a:close/>
                </a:path>
              </a:pathLst>
            </a:custGeom>
            <a:solidFill>
              <a:srgbClr val="181E26">
                <a:alpha val="49803"/>
              </a:srgbClr>
            </a:solidFill>
            <a:ln w="47625" cap="sq" cmpd="sng">
              <a:solidFill>
                <a:srgbClr val="BA9A5D">
                  <a:alpha val="49803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25"/>
            <p:cNvSpPr txBox="1"/>
            <p:nvPr/>
          </p:nvSpPr>
          <p:spPr>
            <a:xfrm>
              <a:off x="101600" y="203200"/>
              <a:ext cx="560473" cy="463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25"/>
          <p:cNvSpPr txBox="1"/>
          <p:nvPr/>
        </p:nvSpPr>
        <p:spPr>
          <a:xfrm>
            <a:off x="2411396" y="700565"/>
            <a:ext cx="158766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59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LIDERAZGO </a:t>
            </a:r>
            <a:r>
              <a:rPr lang="en-US" sz="59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ESTRATÉGICO Y GOBERNANZA</a:t>
            </a:r>
            <a:endParaRPr sz="7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900">
              <a:solidFill>
                <a:srgbClr val="26262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26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781" name="Google Shape;781;p26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26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WWW.YOURCOMPANY.COM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783" name="Google Shape;783;p26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26"/>
          <p:cNvSpPr/>
          <p:nvPr/>
        </p:nvSpPr>
        <p:spPr>
          <a:xfrm>
            <a:off x="849242" y="710090"/>
            <a:ext cx="1562154" cy="1562154"/>
          </a:xfrm>
          <a:custGeom>
            <a:avLst/>
            <a:gdLst/>
            <a:ahLst/>
            <a:cxnLst/>
            <a:rect l="l" t="t" r="r" b="b"/>
            <a:pathLst>
              <a:path w="1562154" h="1562154" extrusionOk="0">
                <a:moveTo>
                  <a:pt x="0" y="0"/>
                </a:moveTo>
                <a:lnTo>
                  <a:pt x="1562154" y="0"/>
                </a:lnTo>
                <a:lnTo>
                  <a:pt x="1562154" y="1562154"/>
                </a:lnTo>
                <a:lnTo>
                  <a:pt x="0" y="1562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26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3514" r="-135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26"/>
          <p:cNvSpPr txBox="1"/>
          <p:nvPr/>
        </p:nvSpPr>
        <p:spPr>
          <a:xfrm>
            <a:off x="2499498" y="1683871"/>
            <a:ext cx="11723709" cy="63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F. Alineación Estratégica con Agendas Globales</a:t>
            </a:r>
            <a:endParaRPr/>
          </a:p>
        </p:txBody>
      </p:sp>
      <p:sp>
        <p:nvSpPr>
          <p:cNvPr id="787" name="Google Shape;787;p26"/>
          <p:cNvSpPr txBox="1"/>
          <p:nvPr/>
        </p:nvSpPr>
        <p:spPr>
          <a:xfrm>
            <a:off x="8514084" y="2950805"/>
            <a:ext cx="8310376" cy="491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Estas líneas priorizan la coherencia entre el accionar institucional y los marcos internacionales que orientan el desarrollo sostenible.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GARANTIZAR QUE LOS planes y acciones institucionales estén alineados y contribuyan de manera coherente a los compromisos internacionales, como la Agenda 2030 y los Objetivos de Desarrollo Sostenible (ODS), promoviendo la sostenibilidad, resiliencia y transformación conforme a marcos globales reconocidos.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26"/>
          <p:cNvSpPr txBox="1"/>
          <p:nvPr/>
        </p:nvSpPr>
        <p:spPr>
          <a:xfrm>
            <a:off x="8514084" y="7810633"/>
            <a:ext cx="83103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1.1. Diseñar e implementar estrategias institucionales alineadas con la Agenda 2030 y los Objetivos de Desarrollo Sostenible (ODS)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9" name="Google Shape;789;p26"/>
          <p:cNvSpPr txBox="1"/>
          <p:nvPr/>
        </p:nvSpPr>
        <p:spPr>
          <a:xfrm>
            <a:off x="8514084" y="8842484"/>
            <a:ext cx="83103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1.2. </a:t>
            </a:r>
            <a:r>
              <a:rPr lang="en-US" sz="1700" b="1" dirty="0" err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Diseñar</a:t>
            </a:r>
            <a:r>
              <a:rPr lang="en-US" sz="1700" b="1" dirty="0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1700" b="1" dirty="0" err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implementar</a:t>
            </a:r>
            <a:r>
              <a:rPr lang="en-US" sz="1700" b="1" dirty="0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estrategias</a:t>
            </a:r>
            <a:r>
              <a:rPr lang="en-US" sz="1700" b="1" dirty="0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integrales</a:t>
            </a:r>
            <a:r>
              <a:rPr lang="en-US" sz="1700" b="1" dirty="0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que</a:t>
            </a:r>
            <a:r>
              <a:rPr lang="en-US" sz="1700" b="1" dirty="0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fortalezcan</a:t>
            </a:r>
            <a:r>
              <a:rPr lang="en-US" sz="1700" b="1" dirty="0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1700" b="1" dirty="0" err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resiliencia</a:t>
            </a:r>
            <a:r>
              <a:rPr lang="en-US" sz="1700" b="1" dirty="0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700" b="1" dirty="0" err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organizacional</a:t>
            </a:r>
            <a:r>
              <a:rPr lang="en-US" sz="1700" b="1" dirty="0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1700" b="1" dirty="0" err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comunitaria</a:t>
            </a:r>
            <a:endParaRPr sz="1700" b="1" dirty="0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0" name="Google Shape;790;p26"/>
          <p:cNvGrpSpPr/>
          <p:nvPr/>
        </p:nvGrpSpPr>
        <p:grpSpPr>
          <a:xfrm>
            <a:off x="17259300" y="8530744"/>
            <a:ext cx="739334" cy="971156"/>
            <a:chOff x="0" y="0"/>
            <a:chExt cx="662073" cy="869669"/>
          </a:xfrm>
        </p:grpSpPr>
        <p:sp>
          <p:nvSpPr>
            <p:cNvPr id="791" name="Google Shape;791;p26">
              <a:hlinkClick r:id="rId6" action="ppaction://hlinksldjump"/>
            </p:cNvPr>
            <p:cNvSpPr/>
            <p:nvPr/>
          </p:nvSpPr>
          <p:spPr>
            <a:xfrm>
              <a:off x="0" y="0"/>
              <a:ext cx="662073" cy="869669"/>
            </a:xfrm>
            <a:custGeom>
              <a:avLst/>
              <a:gdLst/>
              <a:ahLst/>
              <a:cxnLst/>
              <a:rect l="l" t="t" r="r" b="b"/>
              <a:pathLst>
                <a:path w="662073" h="869669" extrusionOk="0">
                  <a:moveTo>
                    <a:pt x="0" y="43483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662073" y="203200"/>
                  </a:lnTo>
                  <a:lnTo>
                    <a:pt x="662073" y="666469"/>
                  </a:lnTo>
                  <a:lnTo>
                    <a:pt x="406400" y="666469"/>
                  </a:lnTo>
                  <a:lnTo>
                    <a:pt x="406400" y="869669"/>
                  </a:lnTo>
                  <a:lnTo>
                    <a:pt x="0" y="434835"/>
                  </a:lnTo>
                  <a:close/>
                </a:path>
              </a:pathLst>
            </a:custGeom>
            <a:solidFill>
              <a:srgbClr val="181E26">
                <a:alpha val="49803"/>
              </a:srgbClr>
            </a:solidFill>
            <a:ln w="47625" cap="sq" cmpd="sng">
              <a:solidFill>
                <a:srgbClr val="BA9A5D">
                  <a:alpha val="49803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26"/>
            <p:cNvSpPr txBox="1"/>
            <p:nvPr/>
          </p:nvSpPr>
          <p:spPr>
            <a:xfrm>
              <a:off x="101600" y="203200"/>
              <a:ext cx="560473" cy="463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3" name="Google Shape;793;p26"/>
          <p:cNvSpPr txBox="1"/>
          <p:nvPr/>
        </p:nvSpPr>
        <p:spPr>
          <a:xfrm>
            <a:off x="2411396" y="700565"/>
            <a:ext cx="158766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59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LIDERAZGO </a:t>
            </a:r>
            <a:r>
              <a:rPr lang="en-US" sz="59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ESTRATÉGICO Y GOBERNANZA</a:t>
            </a:r>
            <a:endParaRPr sz="7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900">
              <a:solidFill>
                <a:srgbClr val="26262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7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27"/>
          <p:cNvSpPr/>
          <p:nvPr/>
        </p:nvSpPr>
        <p:spPr>
          <a:xfrm>
            <a:off x="849242" y="710090"/>
            <a:ext cx="1562154" cy="1562154"/>
          </a:xfrm>
          <a:custGeom>
            <a:avLst/>
            <a:gdLst/>
            <a:ahLst/>
            <a:cxnLst/>
            <a:rect l="l" t="t" r="r" b="b"/>
            <a:pathLst>
              <a:path w="1562154" h="1562154" extrusionOk="0">
                <a:moveTo>
                  <a:pt x="0" y="0"/>
                </a:moveTo>
                <a:lnTo>
                  <a:pt x="1562154" y="0"/>
                </a:lnTo>
                <a:lnTo>
                  <a:pt x="1562154" y="1562154"/>
                </a:lnTo>
                <a:lnTo>
                  <a:pt x="0" y="1562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27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3514" r="-135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27"/>
          <p:cNvSpPr txBox="1"/>
          <p:nvPr/>
        </p:nvSpPr>
        <p:spPr>
          <a:xfrm>
            <a:off x="2499498" y="1683871"/>
            <a:ext cx="14824095" cy="63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G. Gestión Estratégica Basada en Resultados y Aprendizaje (MEAL)</a:t>
            </a:r>
            <a:endParaRPr/>
          </a:p>
        </p:txBody>
      </p:sp>
      <p:sp>
        <p:nvSpPr>
          <p:cNvPr id="806" name="Google Shape;806;p27"/>
          <p:cNvSpPr txBox="1"/>
          <p:nvPr/>
        </p:nvSpPr>
        <p:spPr>
          <a:xfrm>
            <a:off x="8514084" y="2950805"/>
            <a:ext cx="8310376" cy="4000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Esta línea impulsa la retroalimentación de la estrategia institucional mediante evidencia, asegurando mejora continua y rendición de cuentas.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Implementar y fortalecer sistemas integrados de monitoreo, evaluación, aprendizaje y rendición de cuentas que permitan medir el desempeño, ajustar estrategias en función de la evidencia y promover la mejora continua de los procesos institucionales.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27"/>
          <p:cNvSpPr txBox="1"/>
          <p:nvPr/>
        </p:nvSpPr>
        <p:spPr>
          <a:xfrm>
            <a:off x="8514084" y="7676783"/>
            <a:ext cx="83103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 Articular la planificación estratégica con sistemas de monitoreo, evaluación, rendición de cuentas y aprendizaje (MEAL)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08" name="Google Shape;808;p27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809" name="Google Shape;809;p27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27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11" name="Google Shape;811;p27"/>
          <p:cNvGrpSpPr/>
          <p:nvPr/>
        </p:nvGrpSpPr>
        <p:grpSpPr>
          <a:xfrm>
            <a:off x="17259300" y="8530744"/>
            <a:ext cx="739334" cy="971156"/>
            <a:chOff x="0" y="0"/>
            <a:chExt cx="662073" cy="869669"/>
          </a:xfrm>
        </p:grpSpPr>
        <p:sp>
          <p:nvSpPr>
            <p:cNvPr id="812" name="Google Shape;812;p27">
              <a:hlinkClick r:id="rId6" action="ppaction://hlinksldjump"/>
            </p:cNvPr>
            <p:cNvSpPr/>
            <p:nvPr/>
          </p:nvSpPr>
          <p:spPr>
            <a:xfrm>
              <a:off x="0" y="0"/>
              <a:ext cx="662073" cy="869669"/>
            </a:xfrm>
            <a:custGeom>
              <a:avLst/>
              <a:gdLst/>
              <a:ahLst/>
              <a:cxnLst/>
              <a:rect l="l" t="t" r="r" b="b"/>
              <a:pathLst>
                <a:path w="662073" h="869669" extrusionOk="0">
                  <a:moveTo>
                    <a:pt x="0" y="43483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662073" y="203200"/>
                  </a:lnTo>
                  <a:lnTo>
                    <a:pt x="662073" y="666469"/>
                  </a:lnTo>
                  <a:lnTo>
                    <a:pt x="406400" y="666469"/>
                  </a:lnTo>
                  <a:lnTo>
                    <a:pt x="406400" y="869669"/>
                  </a:lnTo>
                  <a:lnTo>
                    <a:pt x="0" y="434835"/>
                  </a:lnTo>
                  <a:close/>
                </a:path>
              </a:pathLst>
            </a:custGeom>
            <a:solidFill>
              <a:srgbClr val="181E26">
                <a:alpha val="49803"/>
              </a:srgbClr>
            </a:solidFill>
            <a:ln w="47625" cap="sq" cmpd="sng">
              <a:solidFill>
                <a:srgbClr val="BA9A5D">
                  <a:alpha val="49803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27"/>
            <p:cNvSpPr txBox="1"/>
            <p:nvPr/>
          </p:nvSpPr>
          <p:spPr>
            <a:xfrm>
              <a:off x="101600" y="203200"/>
              <a:ext cx="560473" cy="463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4" name="Google Shape;814;p27"/>
          <p:cNvSpPr txBox="1"/>
          <p:nvPr/>
        </p:nvSpPr>
        <p:spPr>
          <a:xfrm>
            <a:off x="2411396" y="700565"/>
            <a:ext cx="158766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59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LIDERAZGO </a:t>
            </a:r>
            <a:r>
              <a:rPr lang="en-US" sz="59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ESTRATÉGICO Y GOBERNANZA</a:t>
            </a:r>
            <a:endParaRPr sz="7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900">
              <a:solidFill>
                <a:srgbClr val="26262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8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28"/>
          <p:cNvSpPr/>
          <p:nvPr/>
        </p:nvSpPr>
        <p:spPr>
          <a:xfrm>
            <a:off x="849242" y="710090"/>
            <a:ext cx="1562154" cy="1562154"/>
          </a:xfrm>
          <a:custGeom>
            <a:avLst/>
            <a:gdLst/>
            <a:ahLst/>
            <a:cxnLst/>
            <a:rect l="l" t="t" r="r" b="b"/>
            <a:pathLst>
              <a:path w="1562154" h="1562154" extrusionOk="0">
                <a:moveTo>
                  <a:pt x="0" y="0"/>
                </a:moveTo>
                <a:lnTo>
                  <a:pt x="1562154" y="0"/>
                </a:lnTo>
                <a:lnTo>
                  <a:pt x="1562154" y="1562154"/>
                </a:lnTo>
                <a:lnTo>
                  <a:pt x="0" y="1562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28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3514" r="-135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8"/>
          <p:cNvSpPr txBox="1"/>
          <p:nvPr/>
        </p:nvSpPr>
        <p:spPr>
          <a:xfrm>
            <a:off x="2499498" y="1683871"/>
            <a:ext cx="11723709" cy="120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H. Diseño de Marcos Estratégicos de Intervención</a:t>
            </a:r>
            <a:endParaRPr/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99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8"/>
          <p:cNvSpPr txBox="1"/>
          <p:nvPr/>
        </p:nvSpPr>
        <p:spPr>
          <a:xfrm>
            <a:off x="8514084" y="2950805"/>
            <a:ext cx="8310376" cy="400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Esta línea permite pasar de la visión a la acción, asegurando la coherencia entre lo institucional y lo programático.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Desarrollar marcos estratégicos operativos que traduzcan la visión y misión institucional en programas y proyectos coherentes, asegurando la alineación efectiva entre los objetivos organizacionales y las acciones programáticas.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8"/>
          <p:cNvSpPr txBox="1"/>
          <p:nvPr/>
        </p:nvSpPr>
        <p:spPr>
          <a:xfrm>
            <a:off x="8514084" y="7351733"/>
            <a:ext cx="8310376" cy="77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 Diseñar marcos estratégicos de intervención que alineen las acciones institucionales con su misión.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29" name="Google Shape;829;p28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830" name="Google Shape;830;p28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8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2" name="Google Shape;832;p28"/>
          <p:cNvGrpSpPr/>
          <p:nvPr/>
        </p:nvGrpSpPr>
        <p:grpSpPr>
          <a:xfrm>
            <a:off x="17259300" y="8530744"/>
            <a:ext cx="739334" cy="971156"/>
            <a:chOff x="0" y="0"/>
            <a:chExt cx="662073" cy="869669"/>
          </a:xfrm>
        </p:grpSpPr>
        <p:sp>
          <p:nvSpPr>
            <p:cNvPr id="833" name="Google Shape;833;p28">
              <a:hlinkClick r:id="rId6" action="ppaction://hlinksldjump"/>
            </p:cNvPr>
            <p:cNvSpPr/>
            <p:nvPr/>
          </p:nvSpPr>
          <p:spPr>
            <a:xfrm>
              <a:off x="0" y="0"/>
              <a:ext cx="662073" cy="869669"/>
            </a:xfrm>
            <a:custGeom>
              <a:avLst/>
              <a:gdLst/>
              <a:ahLst/>
              <a:cxnLst/>
              <a:rect l="l" t="t" r="r" b="b"/>
              <a:pathLst>
                <a:path w="662073" h="869669" extrusionOk="0">
                  <a:moveTo>
                    <a:pt x="0" y="43483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662073" y="203200"/>
                  </a:lnTo>
                  <a:lnTo>
                    <a:pt x="662073" y="666469"/>
                  </a:lnTo>
                  <a:lnTo>
                    <a:pt x="406400" y="666469"/>
                  </a:lnTo>
                  <a:lnTo>
                    <a:pt x="406400" y="869669"/>
                  </a:lnTo>
                  <a:lnTo>
                    <a:pt x="0" y="434835"/>
                  </a:lnTo>
                  <a:close/>
                </a:path>
              </a:pathLst>
            </a:custGeom>
            <a:solidFill>
              <a:srgbClr val="181E26">
                <a:alpha val="49803"/>
              </a:srgbClr>
            </a:solidFill>
            <a:ln w="47625" cap="sq" cmpd="sng">
              <a:solidFill>
                <a:srgbClr val="BA9A5D">
                  <a:alpha val="49803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8"/>
            <p:cNvSpPr txBox="1"/>
            <p:nvPr/>
          </p:nvSpPr>
          <p:spPr>
            <a:xfrm>
              <a:off x="101600" y="203200"/>
              <a:ext cx="560473" cy="463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5" name="Google Shape;835;p28"/>
          <p:cNvSpPr txBox="1"/>
          <p:nvPr/>
        </p:nvSpPr>
        <p:spPr>
          <a:xfrm>
            <a:off x="2411396" y="700565"/>
            <a:ext cx="158766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59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LIDERAZGO </a:t>
            </a:r>
            <a:r>
              <a:rPr lang="en-US" sz="59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ESTRATÉGICO Y GOBERNANZA</a:t>
            </a:r>
            <a:endParaRPr sz="7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900">
              <a:solidFill>
                <a:srgbClr val="26262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29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29"/>
          <p:cNvSpPr/>
          <p:nvPr/>
        </p:nvSpPr>
        <p:spPr>
          <a:xfrm>
            <a:off x="849242" y="710090"/>
            <a:ext cx="1562154" cy="1562154"/>
          </a:xfrm>
          <a:custGeom>
            <a:avLst/>
            <a:gdLst/>
            <a:ahLst/>
            <a:cxnLst/>
            <a:rect l="l" t="t" r="r" b="b"/>
            <a:pathLst>
              <a:path w="1562154" h="1562154" extrusionOk="0">
                <a:moveTo>
                  <a:pt x="0" y="0"/>
                </a:moveTo>
                <a:lnTo>
                  <a:pt x="1562154" y="0"/>
                </a:lnTo>
                <a:lnTo>
                  <a:pt x="1562154" y="1562154"/>
                </a:lnTo>
                <a:lnTo>
                  <a:pt x="0" y="1562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9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3514" r="-135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9"/>
          <p:cNvSpPr txBox="1"/>
          <p:nvPr/>
        </p:nvSpPr>
        <p:spPr>
          <a:xfrm>
            <a:off x="2499498" y="1683871"/>
            <a:ext cx="11723709" cy="63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I. Fortalecimiento de la Gobernanza Institucional</a:t>
            </a:r>
            <a:endParaRPr/>
          </a:p>
        </p:txBody>
      </p:sp>
      <p:sp>
        <p:nvSpPr>
          <p:cNvPr id="848" name="Google Shape;848;p29"/>
          <p:cNvSpPr txBox="1"/>
          <p:nvPr/>
        </p:nvSpPr>
        <p:spPr>
          <a:xfrm>
            <a:off x="8514074" y="2950800"/>
            <a:ext cx="8964300" cy="6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La gobernanza institucional Es el conjunto de principios, normas, procesos y estructuras que regulan la toma de decisiones y la distribución de responsabilidades dentro de una organización. Fortalecerla implica mejorar la transparencia, la rendición de cuentas, la participación y la eficiencia organizacional. Evaluar su estado y estructurar un plan de mejora permite garantizar que las decisiones estén alineadas con la misión institucional y cuenten con legitimidad, sostenibilidad y eficacia. Esta subárea contribuye directamente a construir una estructura sólida y confiable, capaz de responder a contextos cambiantes y demandas sociales complejas.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Mejorar y consolidar los principios, normas, procesos y estructuras de gobernanza para garantizar una toma de decisiones transparente, responsable, participativa y eficiente, que fortalezca la legitimidad, sostenibilidad y eficacia institucional frente a contextos cambiantes y demandas sociales complejas.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29"/>
          <p:cNvSpPr txBox="1"/>
          <p:nvPr/>
        </p:nvSpPr>
        <p:spPr>
          <a:xfrm>
            <a:off x="8514084" y="8699643"/>
            <a:ext cx="831037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 Evaluar y estructurar un Plan para mejorar la Gobernanza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50" name="Google Shape;850;p29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851" name="Google Shape;851;p29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29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53" name="Google Shape;853;p29"/>
          <p:cNvGrpSpPr/>
          <p:nvPr/>
        </p:nvGrpSpPr>
        <p:grpSpPr>
          <a:xfrm>
            <a:off x="17259300" y="8530744"/>
            <a:ext cx="739334" cy="971156"/>
            <a:chOff x="0" y="0"/>
            <a:chExt cx="662073" cy="869669"/>
          </a:xfrm>
        </p:grpSpPr>
        <p:sp>
          <p:nvSpPr>
            <p:cNvPr id="854" name="Google Shape;854;p29">
              <a:hlinkClick r:id="rId6" action="ppaction://hlinksldjump"/>
            </p:cNvPr>
            <p:cNvSpPr/>
            <p:nvPr/>
          </p:nvSpPr>
          <p:spPr>
            <a:xfrm>
              <a:off x="0" y="0"/>
              <a:ext cx="662073" cy="869669"/>
            </a:xfrm>
            <a:custGeom>
              <a:avLst/>
              <a:gdLst/>
              <a:ahLst/>
              <a:cxnLst/>
              <a:rect l="l" t="t" r="r" b="b"/>
              <a:pathLst>
                <a:path w="662073" h="869669" extrusionOk="0">
                  <a:moveTo>
                    <a:pt x="0" y="43483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662073" y="203200"/>
                  </a:lnTo>
                  <a:lnTo>
                    <a:pt x="662073" y="666469"/>
                  </a:lnTo>
                  <a:lnTo>
                    <a:pt x="406400" y="666469"/>
                  </a:lnTo>
                  <a:lnTo>
                    <a:pt x="406400" y="869669"/>
                  </a:lnTo>
                  <a:lnTo>
                    <a:pt x="0" y="434835"/>
                  </a:lnTo>
                  <a:close/>
                </a:path>
              </a:pathLst>
            </a:custGeom>
            <a:solidFill>
              <a:srgbClr val="181E26">
                <a:alpha val="49803"/>
              </a:srgbClr>
            </a:solidFill>
            <a:ln w="47625" cap="sq" cmpd="sng">
              <a:solidFill>
                <a:srgbClr val="BA9A5D">
                  <a:alpha val="49803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29"/>
            <p:cNvSpPr txBox="1"/>
            <p:nvPr/>
          </p:nvSpPr>
          <p:spPr>
            <a:xfrm>
              <a:off x="101600" y="203200"/>
              <a:ext cx="560473" cy="463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6" name="Google Shape;856;p29"/>
          <p:cNvSpPr txBox="1"/>
          <p:nvPr/>
        </p:nvSpPr>
        <p:spPr>
          <a:xfrm>
            <a:off x="2411396" y="700565"/>
            <a:ext cx="158766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59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LIDERAZGO </a:t>
            </a:r>
            <a:r>
              <a:rPr lang="en-US" sz="59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ESTRATÉGICO Y GOBERNANZA</a:t>
            </a:r>
            <a:endParaRPr sz="7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900">
              <a:solidFill>
                <a:srgbClr val="26262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" name="Google Shape;865;p30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866" name="Google Shape;866;p30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30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</p:grpSp>
      <p:sp>
        <p:nvSpPr>
          <p:cNvPr id="868" name="Google Shape;868;p30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30"/>
          <p:cNvSpPr/>
          <p:nvPr/>
        </p:nvSpPr>
        <p:spPr>
          <a:xfrm>
            <a:off x="849242" y="710090"/>
            <a:ext cx="1562154" cy="1562154"/>
          </a:xfrm>
          <a:custGeom>
            <a:avLst/>
            <a:gdLst/>
            <a:ahLst/>
            <a:cxnLst/>
            <a:rect l="l" t="t" r="r" b="b"/>
            <a:pathLst>
              <a:path w="1562154" h="1562154" extrusionOk="0">
                <a:moveTo>
                  <a:pt x="0" y="0"/>
                </a:moveTo>
                <a:lnTo>
                  <a:pt x="1562154" y="0"/>
                </a:lnTo>
                <a:lnTo>
                  <a:pt x="1562154" y="1562154"/>
                </a:lnTo>
                <a:lnTo>
                  <a:pt x="0" y="1562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30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3514" r="-135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30"/>
          <p:cNvSpPr txBox="1"/>
          <p:nvPr/>
        </p:nvSpPr>
        <p:spPr>
          <a:xfrm>
            <a:off x="2499498" y="1683871"/>
            <a:ext cx="13496549" cy="120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J. Responsabilidad Social Institucional y Vinculación Comunitaria</a:t>
            </a:r>
            <a:endParaRPr/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99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30"/>
          <p:cNvSpPr txBox="1"/>
          <p:nvPr/>
        </p:nvSpPr>
        <p:spPr>
          <a:xfrm>
            <a:off x="8514084" y="2950805"/>
            <a:ext cx="8310300" cy="54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La implementación de programas de responsabilidad social y voluntariado fortalece la legitimidad institucional, promueve una cultura de servicio y refuerza la conexión entre la organización y la sociedad, contribuyendo a su sostenibilidad y reputación. Además, moviliza el potencial transformador del capital humano institucional en beneficio del desarrollo colectivo.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Promover y fortalecer el compromiso activo de la organización con el bienestar social, ambiental y comunitario mediante la implementación de programas de responsabilidad social y vinculación comunitaria, que impulsen una cultura de servicio, legitimen la institución y contribuyan a su sostenibilidad y reputación.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30"/>
          <p:cNvSpPr txBox="1"/>
          <p:nvPr/>
        </p:nvSpPr>
        <p:spPr>
          <a:xfrm>
            <a:off x="8485722" y="8728487"/>
            <a:ext cx="83103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 Programa de responsabilidad social y voluntariado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74" name="Google Shape;874;p30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875" name="Google Shape;875;p30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30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77" name="Google Shape;877;p30"/>
          <p:cNvGrpSpPr/>
          <p:nvPr/>
        </p:nvGrpSpPr>
        <p:grpSpPr>
          <a:xfrm>
            <a:off x="17259300" y="8530744"/>
            <a:ext cx="739334" cy="971156"/>
            <a:chOff x="0" y="0"/>
            <a:chExt cx="662073" cy="869669"/>
          </a:xfrm>
        </p:grpSpPr>
        <p:sp>
          <p:nvSpPr>
            <p:cNvPr id="878" name="Google Shape;878;p30">
              <a:hlinkClick r:id="rId6" action="ppaction://hlinksldjump"/>
            </p:cNvPr>
            <p:cNvSpPr/>
            <p:nvPr/>
          </p:nvSpPr>
          <p:spPr>
            <a:xfrm>
              <a:off x="0" y="0"/>
              <a:ext cx="662073" cy="869669"/>
            </a:xfrm>
            <a:custGeom>
              <a:avLst/>
              <a:gdLst/>
              <a:ahLst/>
              <a:cxnLst/>
              <a:rect l="l" t="t" r="r" b="b"/>
              <a:pathLst>
                <a:path w="662073" h="869669" extrusionOk="0">
                  <a:moveTo>
                    <a:pt x="0" y="43483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662073" y="203200"/>
                  </a:lnTo>
                  <a:lnTo>
                    <a:pt x="662073" y="666469"/>
                  </a:lnTo>
                  <a:lnTo>
                    <a:pt x="406400" y="666469"/>
                  </a:lnTo>
                  <a:lnTo>
                    <a:pt x="406400" y="869669"/>
                  </a:lnTo>
                  <a:lnTo>
                    <a:pt x="0" y="434835"/>
                  </a:lnTo>
                  <a:close/>
                </a:path>
              </a:pathLst>
            </a:custGeom>
            <a:solidFill>
              <a:srgbClr val="181E26">
                <a:alpha val="49803"/>
              </a:srgbClr>
            </a:solidFill>
            <a:ln w="47625" cap="sq" cmpd="sng">
              <a:solidFill>
                <a:srgbClr val="BA9A5D">
                  <a:alpha val="49803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30"/>
            <p:cNvSpPr txBox="1"/>
            <p:nvPr/>
          </p:nvSpPr>
          <p:spPr>
            <a:xfrm>
              <a:off x="101600" y="203200"/>
              <a:ext cx="560473" cy="463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0" name="Google Shape;880;p30"/>
          <p:cNvSpPr txBox="1"/>
          <p:nvPr/>
        </p:nvSpPr>
        <p:spPr>
          <a:xfrm>
            <a:off x="2411396" y="700565"/>
            <a:ext cx="158766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59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LIDERAZGO </a:t>
            </a:r>
            <a:r>
              <a:rPr lang="en-US" sz="59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ESTRATÉGICO Y GOBERNANZA</a:t>
            </a:r>
            <a:endParaRPr sz="7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900">
              <a:solidFill>
                <a:srgbClr val="26262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31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890" name="Google Shape;890;p31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31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</p:grpSp>
      <p:sp>
        <p:nvSpPr>
          <p:cNvPr id="892" name="Google Shape;892;p31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31"/>
          <p:cNvSpPr/>
          <p:nvPr/>
        </p:nvSpPr>
        <p:spPr>
          <a:xfrm>
            <a:off x="849242" y="710090"/>
            <a:ext cx="1562154" cy="1562154"/>
          </a:xfrm>
          <a:custGeom>
            <a:avLst/>
            <a:gdLst/>
            <a:ahLst/>
            <a:cxnLst/>
            <a:rect l="l" t="t" r="r" b="b"/>
            <a:pathLst>
              <a:path w="1562154" h="1562154" extrusionOk="0">
                <a:moveTo>
                  <a:pt x="0" y="0"/>
                </a:moveTo>
                <a:lnTo>
                  <a:pt x="1562154" y="0"/>
                </a:lnTo>
                <a:lnTo>
                  <a:pt x="1562154" y="1562154"/>
                </a:lnTo>
                <a:lnTo>
                  <a:pt x="0" y="1562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31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3514" r="-1351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31"/>
          <p:cNvSpPr txBox="1"/>
          <p:nvPr/>
        </p:nvSpPr>
        <p:spPr>
          <a:xfrm>
            <a:off x="2499498" y="1683871"/>
            <a:ext cx="14155577" cy="63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K. Gestión del Voluntariado y Participación Social Estratégica</a:t>
            </a:r>
            <a:endParaRPr/>
          </a:p>
        </p:txBody>
      </p:sp>
      <p:sp>
        <p:nvSpPr>
          <p:cNvPr id="896" name="Google Shape;896;p31"/>
          <p:cNvSpPr txBox="1"/>
          <p:nvPr/>
        </p:nvSpPr>
        <p:spPr>
          <a:xfrm>
            <a:off x="8514084" y="2950805"/>
            <a:ext cx="8310300" cy="6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El voluntariado no solo es una expresión solidaria, sino una estrategia de movilización social y fortalecimiento institucional cuando se vincula de manera estructurada con los objetivos estratégicos. Esta subárea permite diseñar e implementar programas de voluntariado alineados a la misión organizacional, maximizando su impacto.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Diseñar y gestionar programas de voluntariado ALineados con los objetivos estratégicos de la organización, que potencien la movilización social, fomenten la participación ciudadana y la corresponsabilidad, y contribuyan al fortalecimiento institucional y al desarrollo del tejido social.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31"/>
          <p:cNvSpPr txBox="1"/>
          <p:nvPr/>
        </p:nvSpPr>
        <p:spPr>
          <a:xfrm>
            <a:off x="8485684" y="8530749"/>
            <a:ext cx="83103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  Diseño y ejecución de programas voluntariado estratégico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98" name="Google Shape;898;p31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899" name="Google Shape;899;p31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31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1" name="Google Shape;901;p31"/>
          <p:cNvGrpSpPr/>
          <p:nvPr/>
        </p:nvGrpSpPr>
        <p:grpSpPr>
          <a:xfrm>
            <a:off x="17259300" y="8530744"/>
            <a:ext cx="739334" cy="971156"/>
            <a:chOff x="0" y="0"/>
            <a:chExt cx="662073" cy="869669"/>
          </a:xfrm>
        </p:grpSpPr>
        <p:sp>
          <p:nvSpPr>
            <p:cNvPr id="902" name="Google Shape;902;p31">
              <a:hlinkClick r:id="rId6" action="ppaction://hlinksldjump"/>
            </p:cNvPr>
            <p:cNvSpPr/>
            <p:nvPr/>
          </p:nvSpPr>
          <p:spPr>
            <a:xfrm>
              <a:off x="0" y="0"/>
              <a:ext cx="662073" cy="869669"/>
            </a:xfrm>
            <a:custGeom>
              <a:avLst/>
              <a:gdLst/>
              <a:ahLst/>
              <a:cxnLst/>
              <a:rect l="l" t="t" r="r" b="b"/>
              <a:pathLst>
                <a:path w="662073" h="869669" extrusionOk="0">
                  <a:moveTo>
                    <a:pt x="0" y="43483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662073" y="203200"/>
                  </a:lnTo>
                  <a:lnTo>
                    <a:pt x="662073" y="666469"/>
                  </a:lnTo>
                  <a:lnTo>
                    <a:pt x="406400" y="666469"/>
                  </a:lnTo>
                  <a:lnTo>
                    <a:pt x="406400" y="869669"/>
                  </a:lnTo>
                  <a:lnTo>
                    <a:pt x="0" y="434835"/>
                  </a:lnTo>
                  <a:close/>
                </a:path>
              </a:pathLst>
            </a:custGeom>
            <a:solidFill>
              <a:srgbClr val="181E26">
                <a:alpha val="49803"/>
              </a:srgbClr>
            </a:solidFill>
            <a:ln w="47625" cap="sq" cmpd="sng">
              <a:solidFill>
                <a:srgbClr val="BA9A5D">
                  <a:alpha val="49803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31"/>
            <p:cNvSpPr txBox="1"/>
            <p:nvPr/>
          </p:nvSpPr>
          <p:spPr>
            <a:xfrm>
              <a:off x="101600" y="203200"/>
              <a:ext cx="560473" cy="463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4" name="Google Shape;904;p31"/>
          <p:cNvSpPr txBox="1"/>
          <p:nvPr/>
        </p:nvSpPr>
        <p:spPr>
          <a:xfrm>
            <a:off x="2411396" y="700565"/>
            <a:ext cx="15876600" cy="19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59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LIDERAZGO </a:t>
            </a:r>
            <a:r>
              <a:rPr lang="en-US" sz="59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ESTRATÉGICO Y GOBERNANZA</a:t>
            </a:r>
            <a:endParaRPr sz="7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900">
              <a:solidFill>
                <a:srgbClr val="26262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22A35"/>
        </a:solidFill>
        <a:effectLst/>
      </p:bgPr>
    </p:bg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9" name="Google Shape;909;p32"/>
          <p:cNvCxnSpPr/>
          <p:nvPr/>
        </p:nvCxnSpPr>
        <p:spPr>
          <a:xfrm rot="10800000">
            <a:off x="10686638" y="-569021"/>
            <a:ext cx="0" cy="1142504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0" name="Google Shape;910;p32"/>
          <p:cNvGrpSpPr/>
          <p:nvPr/>
        </p:nvGrpSpPr>
        <p:grpSpPr>
          <a:xfrm>
            <a:off x="17259300" y="8530744"/>
            <a:ext cx="739334" cy="971156"/>
            <a:chOff x="0" y="0"/>
            <a:chExt cx="662073" cy="869669"/>
          </a:xfrm>
        </p:grpSpPr>
        <p:sp>
          <p:nvSpPr>
            <p:cNvPr id="911" name="Google Shape;911;p32">
              <a:hlinkClick r:id="rId3" action="ppaction://hlinksldjump"/>
            </p:cNvPr>
            <p:cNvSpPr/>
            <p:nvPr/>
          </p:nvSpPr>
          <p:spPr>
            <a:xfrm>
              <a:off x="0" y="0"/>
              <a:ext cx="662073" cy="869669"/>
            </a:xfrm>
            <a:custGeom>
              <a:avLst/>
              <a:gdLst/>
              <a:ahLst/>
              <a:cxnLst/>
              <a:rect l="l" t="t" r="r" b="b"/>
              <a:pathLst>
                <a:path w="662073" h="869669" extrusionOk="0">
                  <a:moveTo>
                    <a:pt x="0" y="43483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662073" y="203200"/>
                  </a:lnTo>
                  <a:lnTo>
                    <a:pt x="662073" y="666469"/>
                  </a:lnTo>
                  <a:lnTo>
                    <a:pt x="406400" y="666469"/>
                  </a:lnTo>
                  <a:lnTo>
                    <a:pt x="406400" y="869669"/>
                  </a:lnTo>
                  <a:lnTo>
                    <a:pt x="0" y="434835"/>
                  </a:lnTo>
                  <a:close/>
                </a:path>
              </a:pathLst>
            </a:custGeom>
            <a:solidFill>
              <a:srgbClr val="181E26">
                <a:alpha val="49803"/>
              </a:srgbClr>
            </a:solidFill>
            <a:ln w="47625" cap="sq" cmpd="sng">
              <a:solidFill>
                <a:srgbClr val="BA9A5D">
                  <a:alpha val="49803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32"/>
            <p:cNvSpPr txBox="1"/>
            <p:nvPr/>
          </p:nvSpPr>
          <p:spPr>
            <a:xfrm>
              <a:off x="101600" y="203200"/>
              <a:ext cx="560473" cy="463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3" name="Google Shape;913;p32"/>
          <p:cNvSpPr/>
          <p:nvPr/>
        </p:nvSpPr>
        <p:spPr>
          <a:xfrm>
            <a:off x="0" y="59208"/>
            <a:ext cx="10456225" cy="10456225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0" y="0"/>
                </a:moveTo>
                <a:lnTo>
                  <a:pt x="812800" y="0"/>
                </a:lnTo>
                <a:lnTo>
                  <a:pt x="812800" y="812800"/>
                </a:lnTo>
                <a:lnTo>
                  <a:pt x="0" y="8128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5045" r="-2504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32"/>
          <p:cNvSpPr/>
          <p:nvPr/>
        </p:nvSpPr>
        <p:spPr>
          <a:xfrm>
            <a:off x="3454309" y="0"/>
            <a:ext cx="7195657" cy="10287000"/>
          </a:xfrm>
          <a:custGeom>
            <a:avLst/>
            <a:gdLst/>
            <a:ahLst/>
            <a:cxnLst/>
            <a:rect l="l" t="t" r="r" b="b"/>
            <a:pathLst>
              <a:path w="9594209" h="13716000" extrusionOk="0">
                <a:moveTo>
                  <a:pt x="0" y="0"/>
                </a:moveTo>
                <a:lnTo>
                  <a:pt x="9594209" y="0"/>
                </a:lnTo>
                <a:lnTo>
                  <a:pt x="9594209" y="13716000"/>
                </a:lnTo>
                <a:lnTo>
                  <a:pt x="0" y="6342761"/>
                </a:lnTo>
                <a:close/>
              </a:path>
            </a:pathLst>
          </a:custGeom>
          <a:solidFill>
            <a:srgbClr val="BA9A5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32"/>
          <p:cNvSpPr/>
          <p:nvPr/>
        </p:nvSpPr>
        <p:spPr>
          <a:xfrm>
            <a:off x="4244084" y="514338"/>
            <a:ext cx="1551624" cy="1522069"/>
          </a:xfrm>
          <a:custGeom>
            <a:avLst/>
            <a:gdLst/>
            <a:ahLst/>
            <a:cxnLst/>
            <a:rect l="l" t="t" r="r" b="b"/>
            <a:pathLst>
              <a:path w="1551624" h="1522069" extrusionOk="0">
                <a:moveTo>
                  <a:pt x="0" y="0"/>
                </a:moveTo>
                <a:lnTo>
                  <a:pt x="1551624" y="0"/>
                </a:lnTo>
                <a:lnTo>
                  <a:pt x="1551624" y="1522069"/>
                </a:lnTo>
                <a:lnTo>
                  <a:pt x="0" y="1522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32"/>
          <p:cNvSpPr txBox="1"/>
          <p:nvPr/>
        </p:nvSpPr>
        <p:spPr>
          <a:xfrm>
            <a:off x="11692879" y="1571222"/>
            <a:ext cx="5734849" cy="11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A.</a:t>
            </a:r>
            <a:r>
              <a:rPr lang="en-US" sz="23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Movilización de Recursos y Financiamiento Estratégico</a:t>
            </a:r>
            <a:endParaRPr sz="2399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9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7" name="Google Shape;917;p32"/>
          <p:cNvSpPr txBox="1"/>
          <p:nvPr/>
        </p:nvSpPr>
        <p:spPr>
          <a:xfrm>
            <a:off x="11692879" y="2959245"/>
            <a:ext cx="5734849" cy="73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B.</a:t>
            </a:r>
            <a:r>
              <a:rPr lang="en-US" sz="23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Gestión Integral del Ciclo de Proyecto</a:t>
            </a:r>
            <a:endParaRPr sz="2399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9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8" name="Google Shape;918;p32"/>
          <p:cNvSpPr txBox="1"/>
          <p:nvPr/>
        </p:nvSpPr>
        <p:spPr>
          <a:xfrm>
            <a:off x="11692879" y="3929117"/>
            <a:ext cx="5734849" cy="11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C. Monitor</a:t>
            </a:r>
            <a:r>
              <a:rPr lang="en-US" sz="23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eo, Evaluación y Rendición de Cuentas (MEAL)</a:t>
            </a:r>
            <a:endParaRPr sz="2399" u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9" u="none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9" name="Google Shape;919;p32"/>
          <p:cNvSpPr txBox="1"/>
          <p:nvPr/>
        </p:nvSpPr>
        <p:spPr>
          <a:xfrm>
            <a:off x="11692879" y="5554535"/>
            <a:ext cx="5734849" cy="11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</a:t>
            </a:r>
            <a:r>
              <a:rPr lang="en-US" sz="23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Sostenibilidad Ambiental e Inversión Responsable</a:t>
            </a:r>
            <a:endParaRPr sz="2399" u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9" u="none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0" name="Google Shape;920;p32"/>
          <p:cNvSpPr txBox="1"/>
          <p:nvPr/>
        </p:nvSpPr>
        <p:spPr>
          <a:xfrm>
            <a:off x="4244084" y="1019175"/>
            <a:ext cx="6212100" cy="74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2F2F2"/>
                </a:solidFill>
                <a:latin typeface="Raleway"/>
                <a:ea typeface="Raleway"/>
                <a:cs typeface="Raleway"/>
                <a:sym typeface="Raleway"/>
              </a:rPr>
              <a:t>GESTIÓN </a:t>
            </a:r>
            <a:r>
              <a:rPr lang="en-US" sz="5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INTEGRAL DE PROYECTOS Y DESARROLLO </a:t>
            </a:r>
            <a:endParaRPr sz="500"/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DE </a:t>
            </a:r>
            <a:endParaRPr sz="500"/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RECURSOS</a:t>
            </a:r>
            <a:endParaRPr sz="500"/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4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168" name="Google Shape;168;p4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4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WWW.YOURCOMPANY.COM</a:t>
              </a:r>
              <a:endParaRPr/>
            </a:p>
          </p:txBody>
        </p:sp>
      </p:grpSp>
      <p:sp>
        <p:nvSpPr>
          <p:cNvPr id="170" name="Google Shape;170;p4"/>
          <p:cNvSpPr/>
          <p:nvPr/>
        </p:nvSpPr>
        <p:spPr>
          <a:xfrm>
            <a:off x="5334000" y="-21432"/>
            <a:ext cx="12954000" cy="10365581"/>
          </a:xfrm>
          <a:custGeom>
            <a:avLst/>
            <a:gdLst/>
            <a:ahLst/>
            <a:cxnLst/>
            <a:rect l="l" t="t" r="r" b="b"/>
            <a:pathLst>
              <a:path w="17272000" h="13820775" extrusionOk="0">
                <a:moveTo>
                  <a:pt x="8134223" y="13820775"/>
                </a:moveTo>
                <a:lnTo>
                  <a:pt x="17272000" y="13737337"/>
                </a:lnTo>
                <a:lnTo>
                  <a:pt x="17272000" y="21717"/>
                </a:lnTo>
                <a:lnTo>
                  <a:pt x="0" y="0"/>
                </a:lnTo>
                <a:lnTo>
                  <a:pt x="8134223" y="13820775"/>
                </a:lnTo>
                <a:close/>
              </a:path>
            </a:pathLst>
          </a:custGeom>
          <a:solidFill>
            <a:srgbClr val="CAEA0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4"/>
          <p:cNvSpPr/>
          <p:nvPr/>
        </p:nvSpPr>
        <p:spPr>
          <a:xfrm>
            <a:off x="5324475" y="-50007"/>
            <a:ext cx="12973050" cy="10387014"/>
          </a:xfrm>
          <a:custGeom>
            <a:avLst/>
            <a:gdLst/>
            <a:ahLst/>
            <a:cxnLst/>
            <a:rect l="l" t="t" r="r" b="b"/>
            <a:pathLst>
              <a:path w="12973050" h="10387014" extrusionOk="0">
                <a:moveTo>
                  <a:pt x="0" y="0"/>
                </a:moveTo>
                <a:lnTo>
                  <a:pt x="12973050" y="0"/>
                </a:lnTo>
                <a:lnTo>
                  <a:pt x="12973050" y="10387014"/>
                </a:lnTo>
                <a:lnTo>
                  <a:pt x="0" y="103870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4"/>
          <p:cNvGrpSpPr/>
          <p:nvPr/>
        </p:nvGrpSpPr>
        <p:grpSpPr>
          <a:xfrm>
            <a:off x="17192625" y="9644063"/>
            <a:ext cx="709612" cy="500063"/>
            <a:chOff x="0" y="-38100"/>
            <a:chExt cx="946150" cy="666750"/>
          </a:xfrm>
        </p:grpSpPr>
        <p:sp>
          <p:nvSpPr>
            <p:cNvPr id="173" name="Google Shape;173;p4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4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  <p:sp>
        <p:nvSpPr>
          <p:cNvPr id="175" name="Google Shape;175;p4"/>
          <p:cNvSpPr/>
          <p:nvPr/>
        </p:nvSpPr>
        <p:spPr>
          <a:xfrm>
            <a:off x="2250349" y="0"/>
            <a:ext cx="5995851" cy="5246370"/>
          </a:xfrm>
          <a:custGeom>
            <a:avLst/>
            <a:gdLst/>
            <a:ahLst/>
            <a:cxnLst/>
            <a:rect l="l" t="t" r="r" b="b"/>
            <a:pathLst>
              <a:path w="812800" h="711200" extrusionOk="0">
                <a:moveTo>
                  <a:pt x="406400" y="0"/>
                </a:moveTo>
                <a:lnTo>
                  <a:pt x="812800" y="711200"/>
                </a:lnTo>
                <a:lnTo>
                  <a:pt x="0" y="711200"/>
                </a:lnTo>
                <a:lnTo>
                  <a:pt x="4064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5541" r="-1554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-859494" y="-9525"/>
            <a:ext cx="5995851" cy="5246370"/>
          </a:xfrm>
          <a:custGeom>
            <a:avLst/>
            <a:gdLst/>
            <a:ahLst/>
            <a:cxnLst/>
            <a:rect l="l" t="t" r="r" b="b"/>
            <a:pathLst>
              <a:path w="812800" h="711200" extrusionOk="0">
                <a:moveTo>
                  <a:pt x="406400" y="711200"/>
                </a:moveTo>
                <a:lnTo>
                  <a:pt x="812800" y="0"/>
                </a:lnTo>
                <a:lnTo>
                  <a:pt x="0" y="0"/>
                </a:lnTo>
                <a:lnTo>
                  <a:pt x="406400" y="7112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5541" r="-1554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/>
          <p:nvPr/>
        </p:nvSpPr>
        <p:spPr>
          <a:xfrm>
            <a:off x="2250349" y="5363528"/>
            <a:ext cx="5995851" cy="5246370"/>
          </a:xfrm>
          <a:custGeom>
            <a:avLst/>
            <a:gdLst/>
            <a:ahLst/>
            <a:cxnLst/>
            <a:rect l="l" t="t" r="r" b="b"/>
            <a:pathLst>
              <a:path w="812800" h="711200" extrusionOk="0">
                <a:moveTo>
                  <a:pt x="406400" y="711200"/>
                </a:moveTo>
                <a:lnTo>
                  <a:pt x="812800" y="0"/>
                </a:lnTo>
                <a:lnTo>
                  <a:pt x="0" y="0"/>
                </a:lnTo>
                <a:lnTo>
                  <a:pt x="406400" y="71120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7140" b="-714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5362575" y="5382578"/>
            <a:ext cx="5995851" cy="5246370"/>
          </a:xfrm>
          <a:custGeom>
            <a:avLst/>
            <a:gdLst/>
            <a:ahLst/>
            <a:cxnLst/>
            <a:rect l="l" t="t" r="r" b="b"/>
            <a:pathLst>
              <a:path w="812800" h="711200" extrusionOk="0">
                <a:moveTo>
                  <a:pt x="406400" y="0"/>
                </a:moveTo>
                <a:lnTo>
                  <a:pt x="812800" y="711200"/>
                </a:lnTo>
                <a:lnTo>
                  <a:pt x="0" y="711200"/>
                </a:lnTo>
                <a:lnTo>
                  <a:pt x="40640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5664" r="-1566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"/>
          <p:cNvSpPr/>
          <p:nvPr/>
        </p:nvSpPr>
        <p:spPr>
          <a:xfrm>
            <a:off x="-859494" y="5382578"/>
            <a:ext cx="5995851" cy="5246370"/>
          </a:xfrm>
          <a:custGeom>
            <a:avLst/>
            <a:gdLst/>
            <a:ahLst/>
            <a:cxnLst/>
            <a:rect l="l" t="t" r="r" b="b"/>
            <a:pathLst>
              <a:path w="812800" h="711200" extrusionOk="0">
                <a:moveTo>
                  <a:pt x="406400" y="0"/>
                </a:moveTo>
                <a:lnTo>
                  <a:pt x="812800" y="711200"/>
                </a:lnTo>
                <a:lnTo>
                  <a:pt x="0" y="711200"/>
                </a:lnTo>
                <a:lnTo>
                  <a:pt x="40640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15664" r="-1566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"/>
          <p:cNvSpPr txBox="1"/>
          <p:nvPr/>
        </p:nvSpPr>
        <p:spPr>
          <a:xfrm>
            <a:off x="8992552" y="931545"/>
            <a:ext cx="827294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QUIENES</a:t>
            </a:r>
            <a:r>
              <a:rPr lang="en-US" sz="7200">
                <a:solidFill>
                  <a:srgbClr val="0D0D0D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72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SOMOS</a:t>
            </a:r>
            <a:endParaRPr/>
          </a:p>
        </p:txBody>
      </p:sp>
      <p:sp>
        <p:nvSpPr>
          <p:cNvPr id="2" name="Google Shape;138;p4">
            <a:extLst>
              <a:ext uri="{FF2B5EF4-FFF2-40B4-BE49-F238E27FC236}">
                <a16:creationId xmlns:a16="http://schemas.microsoft.com/office/drawing/2014/main" id="{17D5A92D-BC81-3D97-E550-0684C5986047}"/>
              </a:ext>
            </a:extLst>
          </p:cNvPr>
          <p:cNvSpPr txBox="1"/>
          <p:nvPr/>
        </p:nvSpPr>
        <p:spPr>
          <a:xfrm>
            <a:off x="10248151" y="2045970"/>
            <a:ext cx="7525500" cy="747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r">
              <a:lnSpc>
                <a:spcPct val="120008"/>
              </a:lnSpc>
              <a:buSzPts val="2299"/>
            </a:pPr>
            <a:r>
              <a:rPr lang="es-MX" sz="2299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 CRESCERE PST – Planeación, Sustentabilidad y Transformación, somos </a:t>
            </a:r>
            <a:r>
              <a:rPr lang="es-MX" sz="2299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 equipo multidisciplinario respaldados por una amplia red de expertos  ubicados en varias ciudades de México, </a:t>
            </a:r>
            <a:r>
              <a:rPr lang="es-MX" sz="2299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 más de tres décadas de experiencia en la formulación, gestión y evaluación de proyectos que generan impacto social, ambiental y económico sostenible.</a:t>
            </a:r>
          </a:p>
          <a:p>
            <a:pPr marL="0" marR="0" lvl="0" indent="0" algn="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9"/>
              <a:buFont typeface="Arial"/>
              <a:buNone/>
            </a:pPr>
            <a:r>
              <a:rPr lang="es-MX" sz="2299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Acompañamos a gobiernos, organizaciones de la sociedad civil, empresas y organismos internacionales en todo el ciclo de vida de los proyectos: desde la estrategia hasta la ejecución, fortaleciendo capacidades locales, asegurando transparencia y maximizando el impacto territorial.</a:t>
            </a:r>
          </a:p>
          <a:p>
            <a:pPr marL="0" marR="0" lvl="0" indent="0" algn="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9"/>
              <a:buFont typeface="Arial"/>
              <a:buNone/>
            </a:pPr>
            <a:r>
              <a:rPr lang="es-MX" sz="2299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Nuestra labor se sustenta en valores de innovación, inclusión, equidad y corresponsabilidad, con una visión orientada a construir comunidades resilientes, participativas y sostenibles, alineadas a los Objetivos de Desarrollo Sostenible (ODS).</a:t>
            </a:r>
          </a:p>
          <a:p>
            <a:pPr marL="0" marR="0" lvl="0" indent="0" algn="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9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9"/>
              <a:buFont typeface="Arial"/>
              <a:buNone/>
            </a:pPr>
            <a:endParaRPr sz="2299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9" name="Google Shape;929;p33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930" name="Google Shape;930;p33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33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</p:grpSp>
      <p:sp>
        <p:nvSpPr>
          <p:cNvPr id="932" name="Google Shape;932;p33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33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635" r="-1363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4" name="Google Shape;934;p33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935" name="Google Shape;935;p33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33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937" name="Google Shape;937;p33"/>
          <p:cNvSpPr/>
          <p:nvPr/>
        </p:nvSpPr>
        <p:spPr>
          <a:xfrm>
            <a:off x="805470" y="603118"/>
            <a:ext cx="1433289" cy="1433289"/>
          </a:xfrm>
          <a:custGeom>
            <a:avLst/>
            <a:gdLst/>
            <a:ahLst/>
            <a:cxnLst/>
            <a:rect l="l" t="t" r="r" b="b"/>
            <a:pathLst>
              <a:path w="1433289" h="1433289" extrusionOk="0">
                <a:moveTo>
                  <a:pt x="0" y="0"/>
                </a:moveTo>
                <a:lnTo>
                  <a:pt x="1433289" y="0"/>
                </a:lnTo>
                <a:lnTo>
                  <a:pt x="1433289" y="1433289"/>
                </a:lnTo>
                <a:lnTo>
                  <a:pt x="0" y="14332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33"/>
          <p:cNvSpPr txBox="1"/>
          <p:nvPr/>
        </p:nvSpPr>
        <p:spPr>
          <a:xfrm>
            <a:off x="2411396" y="483992"/>
            <a:ext cx="15876604" cy="233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GESTIÓN </a:t>
            </a:r>
            <a:r>
              <a:rPr lang="en-US" sz="51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INTEGRAL DE PROYECTOS Y DESARROLLO  DE RECURSOS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100">
              <a:solidFill>
                <a:srgbClr val="26262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9" name="Google Shape;939;p33"/>
          <p:cNvSpPr txBox="1"/>
          <p:nvPr/>
        </p:nvSpPr>
        <p:spPr>
          <a:xfrm>
            <a:off x="2411396" y="2179226"/>
            <a:ext cx="14155577" cy="120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A. Movilización de Recursos y Financiamiento Estratégico</a:t>
            </a:r>
            <a:endParaRPr/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99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33"/>
          <p:cNvSpPr txBox="1"/>
          <p:nvPr/>
        </p:nvSpPr>
        <p:spPr>
          <a:xfrm>
            <a:off x="8514084" y="2950805"/>
            <a:ext cx="8310300" cy="6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Se enfoca en identificar, estructurar y ejecutar mecanismos para garantizar la sostenibilidad financiera de los proyectos, a través de estrategias de financiamiento diversificadas (donantes, cooperación, sector privado, fondos públicos, etc.).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Identificar, diseñar y ejecutar estrategias diversificadas de financiamiento que aseguren la sostenibilidad económica de los proyectos y programas, fortaleciendo la capacidad institucional para gestionar recursos provenientes de donantes, cooperación internacional, sector privado y fondos públicos..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33"/>
          <p:cNvSpPr txBox="1"/>
          <p:nvPr/>
        </p:nvSpPr>
        <p:spPr>
          <a:xfrm>
            <a:off x="8514084" y="7947974"/>
            <a:ext cx="8310376" cy="1028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1.1. Diseño de estrategia de financiamiento y captación de fondos para proyectos.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2" name="Google Shape;942;p33">
            <a:hlinkClick r:id="rId6" action="ppaction://hlinksldjump"/>
          </p:cNvPr>
          <p:cNvSpPr/>
          <p:nvPr/>
        </p:nvSpPr>
        <p:spPr>
          <a:xfrm>
            <a:off x="17323594" y="8317863"/>
            <a:ext cx="742949" cy="99613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38100" cap="flat" cmpd="sng">
            <a:solidFill>
              <a:srgbClr val="CC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1" name="Google Shape;951;p34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952" name="Google Shape;952;p34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34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</p:grpSp>
      <p:sp>
        <p:nvSpPr>
          <p:cNvPr id="954" name="Google Shape;954;p34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34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635" r="-1363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6" name="Google Shape;956;p34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957" name="Google Shape;957;p34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34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959" name="Google Shape;959;p34"/>
          <p:cNvSpPr/>
          <p:nvPr/>
        </p:nvSpPr>
        <p:spPr>
          <a:xfrm>
            <a:off x="805470" y="603118"/>
            <a:ext cx="1433289" cy="1433289"/>
          </a:xfrm>
          <a:custGeom>
            <a:avLst/>
            <a:gdLst/>
            <a:ahLst/>
            <a:cxnLst/>
            <a:rect l="l" t="t" r="r" b="b"/>
            <a:pathLst>
              <a:path w="1433289" h="1433289" extrusionOk="0">
                <a:moveTo>
                  <a:pt x="0" y="0"/>
                </a:moveTo>
                <a:lnTo>
                  <a:pt x="1433289" y="0"/>
                </a:lnTo>
                <a:lnTo>
                  <a:pt x="1433289" y="1433289"/>
                </a:lnTo>
                <a:lnTo>
                  <a:pt x="0" y="14332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34"/>
          <p:cNvSpPr txBox="1"/>
          <p:nvPr/>
        </p:nvSpPr>
        <p:spPr>
          <a:xfrm>
            <a:off x="2411396" y="483992"/>
            <a:ext cx="15876604" cy="233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GESTIÓN</a:t>
            </a:r>
            <a:r>
              <a:rPr lang="en-US" sz="51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 INTEGRAL DE PROYECTOS Y DESARROLLO  DE RECURSOS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100">
              <a:solidFill>
                <a:srgbClr val="26262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1" name="Google Shape;961;p34"/>
          <p:cNvSpPr txBox="1"/>
          <p:nvPr/>
        </p:nvSpPr>
        <p:spPr>
          <a:xfrm>
            <a:off x="2411396" y="2179226"/>
            <a:ext cx="14155577" cy="120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B. Gestión Integral del Ciclo de Proyecto</a:t>
            </a:r>
            <a:endParaRPr/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99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34"/>
          <p:cNvSpPr txBox="1"/>
          <p:nvPr/>
        </p:nvSpPr>
        <p:spPr>
          <a:xfrm>
            <a:off x="8514084" y="2950805"/>
            <a:ext cx="8310300" cy="4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Estas tres líneas representan las etapas fundamentales del ciclo de vida de un proyecto: planificación, implementación y cierre. Esta subárea se centra en aplicar metodologías y herramientas de gestión técnica, operativa, presupuestal y de cumplimiento para garantizar eficiencia y efectividad en los resultados.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Garantizar la eficiencia y efectividad en todas Las etapas del ciclo de vida del proyecto — planificación, implementación y cierre — mediante la aplicación de metodologías y herramientas técnicas, operativas y presupuestales que aseguren el cumplimiento de objetivos y resultados.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34"/>
          <p:cNvSpPr txBox="1"/>
          <p:nvPr/>
        </p:nvSpPr>
        <p:spPr>
          <a:xfrm>
            <a:off x="8514084" y="7947974"/>
            <a:ext cx="8310376" cy="25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1.2. Ejecución del proyecto</a:t>
            </a:r>
            <a:endParaRPr/>
          </a:p>
        </p:txBody>
      </p:sp>
      <p:sp>
        <p:nvSpPr>
          <p:cNvPr id="964" name="Google Shape;964;p34"/>
          <p:cNvSpPr txBox="1"/>
          <p:nvPr/>
        </p:nvSpPr>
        <p:spPr>
          <a:xfrm>
            <a:off x="8514084" y="8376627"/>
            <a:ext cx="831037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1.3. Cierre de proyecto.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5" name="Google Shape;965;p34"/>
          <p:cNvSpPr txBox="1"/>
          <p:nvPr/>
        </p:nvSpPr>
        <p:spPr>
          <a:xfrm>
            <a:off x="8514084" y="7519322"/>
            <a:ext cx="8310376" cy="25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1.1. Planificación de proyectos con impacto social</a:t>
            </a:r>
            <a:endParaRPr/>
          </a:p>
        </p:txBody>
      </p:sp>
      <p:sp>
        <p:nvSpPr>
          <p:cNvPr id="966" name="Google Shape;966;p34">
            <a:hlinkClick r:id="rId6" action="ppaction://hlinksldjump"/>
          </p:cNvPr>
          <p:cNvSpPr/>
          <p:nvPr/>
        </p:nvSpPr>
        <p:spPr>
          <a:xfrm>
            <a:off x="17323594" y="8317863"/>
            <a:ext cx="742949" cy="99613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38100" cap="flat" cmpd="sng">
            <a:solidFill>
              <a:srgbClr val="CC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" name="Google Shape;975;p35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976" name="Google Shape;976;p35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35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</p:grpSp>
      <p:sp>
        <p:nvSpPr>
          <p:cNvPr id="978" name="Google Shape;978;p35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35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635" r="-1363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0" name="Google Shape;980;p35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981" name="Google Shape;981;p35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35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983" name="Google Shape;983;p35"/>
          <p:cNvSpPr/>
          <p:nvPr/>
        </p:nvSpPr>
        <p:spPr>
          <a:xfrm>
            <a:off x="805470" y="603118"/>
            <a:ext cx="1433289" cy="1433289"/>
          </a:xfrm>
          <a:custGeom>
            <a:avLst/>
            <a:gdLst/>
            <a:ahLst/>
            <a:cxnLst/>
            <a:rect l="l" t="t" r="r" b="b"/>
            <a:pathLst>
              <a:path w="1433289" h="1433289" extrusionOk="0">
                <a:moveTo>
                  <a:pt x="0" y="0"/>
                </a:moveTo>
                <a:lnTo>
                  <a:pt x="1433289" y="0"/>
                </a:lnTo>
                <a:lnTo>
                  <a:pt x="1433289" y="1433289"/>
                </a:lnTo>
                <a:lnTo>
                  <a:pt x="0" y="14332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35"/>
          <p:cNvSpPr txBox="1"/>
          <p:nvPr/>
        </p:nvSpPr>
        <p:spPr>
          <a:xfrm>
            <a:off x="2411396" y="483992"/>
            <a:ext cx="15876604" cy="233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GESTIÓN</a:t>
            </a:r>
            <a:r>
              <a:rPr lang="en-US" sz="51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 INTEGRAL DE PROYECTOS Y DESARROLLO  DE RECURSOS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100">
              <a:solidFill>
                <a:srgbClr val="26262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5" name="Google Shape;985;p35"/>
          <p:cNvSpPr txBox="1"/>
          <p:nvPr/>
        </p:nvSpPr>
        <p:spPr>
          <a:xfrm>
            <a:off x="2411396" y="2179226"/>
            <a:ext cx="14155577" cy="120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C. Monitoreo, Evaluación y Rendición de Cuentas (MEAL)</a:t>
            </a:r>
            <a:endParaRPr/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99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35"/>
          <p:cNvSpPr txBox="1"/>
          <p:nvPr/>
        </p:nvSpPr>
        <p:spPr>
          <a:xfrm>
            <a:off x="8514084" y="2950805"/>
            <a:ext cx="8310376" cy="4305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Incorpora mecanismos de seguimiento y evaluación desde una perspectiva participativa, para valorar avances, resultados, uso eficiente de recursos y aprendizajes, fortaleciendo la transparencia y la mejora continua.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Implementar mecanismos participativos de monitoreo y evaluación que permitan valorar avances, resultados y uso eficiente de recursos, promoviendo la transparencia, el aprendizaje institucional y la mejora continua.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35"/>
          <p:cNvSpPr txBox="1"/>
          <p:nvPr/>
        </p:nvSpPr>
        <p:spPr>
          <a:xfrm>
            <a:off x="8514084" y="7398864"/>
            <a:ext cx="8310376" cy="77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1.1. Monitoreo y evaluación participativa en la implementación programática y financiera del proyecto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8" name="Google Shape;988;p35">
            <a:hlinkClick r:id="rId6" action="ppaction://hlinksldjump"/>
          </p:cNvPr>
          <p:cNvSpPr/>
          <p:nvPr/>
        </p:nvSpPr>
        <p:spPr>
          <a:xfrm>
            <a:off x="17323594" y="8317863"/>
            <a:ext cx="742949" cy="99613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38100" cap="flat" cmpd="sng">
            <a:solidFill>
              <a:srgbClr val="CC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7" name="Google Shape;997;p36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998" name="Google Shape;998;p36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36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</p:grpSp>
      <p:sp>
        <p:nvSpPr>
          <p:cNvPr id="1000" name="Google Shape;1000;p36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3635" r="-1363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1" name="Google Shape;1001;p36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1002" name="Google Shape;1002;p36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36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1004" name="Google Shape;1004;p36"/>
          <p:cNvSpPr/>
          <p:nvPr/>
        </p:nvSpPr>
        <p:spPr>
          <a:xfrm>
            <a:off x="805470" y="603118"/>
            <a:ext cx="1433289" cy="1433289"/>
          </a:xfrm>
          <a:custGeom>
            <a:avLst/>
            <a:gdLst/>
            <a:ahLst/>
            <a:cxnLst/>
            <a:rect l="l" t="t" r="r" b="b"/>
            <a:pathLst>
              <a:path w="1433289" h="1433289" extrusionOk="0">
                <a:moveTo>
                  <a:pt x="0" y="0"/>
                </a:moveTo>
                <a:lnTo>
                  <a:pt x="1433289" y="0"/>
                </a:lnTo>
                <a:lnTo>
                  <a:pt x="1433289" y="1433289"/>
                </a:lnTo>
                <a:lnTo>
                  <a:pt x="0" y="14332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36"/>
          <p:cNvSpPr txBox="1"/>
          <p:nvPr/>
        </p:nvSpPr>
        <p:spPr>
          <a:xfrm>
            <a:off x="2411396" y="483992"/>
            <a:ext cx="15876604" cy="233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GESTIÓN </a:t>
            </a:r>
            <a:r>
              <a:rPr lang="en-US" sz="51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INTEGRAL DE PROYECTOS Y DESARROLLO  DE RECURSOS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100">
              <a:solidFill>
                <a:srgbClr val="26262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6" name="Google Shape;1006;p36"/>
          <p:cNvSpPr txBox="1"/>
          <p:nvPr/>
        </p:nvSpPr>
        <p:spPr>
          <a:xfrm>
            <a:off x="2411396" y="2179226"/>
            <a:ext cx="14155577" cy="120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D. Sostenibilidad Ambiental e Inversión Responsable</a:t>
            </a:r>
            <a:endParaRPr/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99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36"/>
          <p:cNvSpPr txBox="1"/>
          <p:nvPr/>
        </p:nvSpPr>
        <p:spPr>
          <a:xfrm>
            <a:off x="8514084" y="2950805"/>
            <a:ext cx="8310376" cy="4000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ORIenta la formulación e implementación de proyectos con criterios de sostenibilidad ambiental, resiliencia y responsabilidad social, considerando impactos a mediano y largo plazo en el entorno natural y humano.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Promover la formulación e implementación de proyectos que integren criterios de sostenibilidad ambiental, resiliencia y responsabilidad social, asegurando un impacto positivo y duradero en el entorno natural y humano.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36"/>
          <p:cNvSpPr txBox="1"/>
          <p:nvPr/>
        </p:nvSpPr>
        <p:spPr>
          <a:xfrm>
            <a:off x="8514084" y="7467281"/>
            <a:ext cx="83103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1.1. Evaluación de impacto ambiental y desarrollo de proyectos con inversión sostenible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9" name="Google Shape;1009;p36">
            <a:hlinkClick r:id="rId5" action="ppaction://hlinksldjump"/>
          </p:cNvPr>
          <p:cNvSpPr/>
          <p:nvPr/>
        </p:nvSpPr>
        <p:spPr>
          <a:xfrm>
            <a:off x="17323594" y="8317863"/>
            <a:ext cx="742949" cy="99613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38100" cap="flat" cmpd="sng">
            <a:solidFill>
              <a:srgbClr val="CC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22A35"/>
        </a:solid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4" name="Google Shape;1014;p37"/>
          <p:cNvCxnSpPr/>
          <p:nvPr/>
        </p:nvCxnSpPr>
        <p:spPr>
          <a:xfrm rot="10800000">
            <a:off x="10686638" y="-569021"/>
            <a:ext cx="0" cy="1142504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15" name="Google Shape;1015;p37"/>
          <p:cNvGrpSpPr/>
          <p:nvPr/>
        </p:nvGrpSpPr>
        <p:grpSpPr>
          <a:xfrm>
            <a:off x="17259300" y="8530744"/>
            <a:ext cx="739334" cy="971156"/>
            <a:chOff x="0" y="0"/>
            <a:chExt cx="662073" cy="869669"/>
          </a:xfrm>
        </p:grpSpPr>
        <p:sp>
          <p:nvSpPr>
            <p:cNvPr id="1016" name="Google Shape;1016;p37">
              <a:hlinkClick r:id="rId3" action="ppaction://hlinksldjump"/>
            </p:cNvPr>
            <p:cNvSpPr/>
            <p:nvPr/>
          </p:nvSpPr>
          <p:spPr>
            <a:xfrm>
              <a:off x="0" y="0"/>
              <a:ext cx="662073" cy="869669"/>
            </a:xfrm>
            <a:custGeom>
              <a:avLst/>
              <a:gdLst/>
              <a:ahLst/>
              <a:cxnLst/>
              <a:rect l="l" t="t" r="r" b="b"/>
              <a:pathLst>
                <a:path w="662073" h="869669" extrusionOk="0">
                  <a:moveTo>
                    <a:pt x="0" y="43483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662073" y="203200"/>
                  </a:lnTo>
                  <a:lnTo>
                    <a:pt x="662073" y="666469"/>
                  </a:lnTo>
                  <a:lnTo>
                    <a:pt x="406400" y="666469"/>
                  </a:lnTo>
                  <a:lnTo>
                    <a:pt x="406400" y="869669"/>
                  </a:lnTo>
                  <a:lnTo>
                    <a:pt x="0" y="434835"/>
                  </a:lnTo>
                  <a:close/>
                </a:path>
              </a:pathLst>
            </a:custGeom>
            <a:solidFill>
              <a:srgbClr val="181E26">
                <a:alpha val="49803"/>
              </a:srgbClr>
            </a:solidFill>
            <a:ln w="47625" cap="sq" cmpd="sng">
              <a:solidFill>
                <a:srgbClr val="BA9A5D">
                  <a:alpha val="49803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37"/>
            <p:cNvSpPr txBox="1"/>
            <p:nvPr/>
          </p:nvSpPr>
          <p:spPr>
            <a:xfrm>
              <a:off x="101600" y="203200"/>
              <a:ext cx="560473" cy="463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8" name="Google Shape;1018;p37"/>
          <p:cNvSpPr/>
          <p:nvPr/>
        </p:nvSpPr>
        <p:spPr>
          <a:xfrm rot="-7554959">
            <a:off x="-3467733" y="457649"/>
            <a:ext cx="12383908" cy="11090834"/>
          </a:xfrm>
          <a:custGeom>
            <a:avLst/>
            <a:gdLst/>
            <a:ahLst/>
            <a:cxnLst/>
            <a:rect l="l" t="t" r="r" b="b"/>
            <a:pathLst>
              <a:path w="907564" h="812800" extrusionOk="0">
                <a:moveTo>
                  <a:pt x="907564" y="812800"/>
                </a:moveTo>
                <a:lnTo>
                  <a:pt x="0" y="812800"/>
                </a:lnTo>
                <a:lnTo>
                  <a:pt x="0" y="0"/>
                </a:lnTo>
                <a:lnTo>
                  <a:pt x="90756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7083" r="-1708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37"/>
          <p:cNvSpPr/>
          <p:nvPr/>
        </p:nvSpPr>
        <p:spPr>
          <a:xfrm>
            <a:off x="3454309" y="0"/>
            <a:ext cx="7195657" cy="10287000"/>
          </a:xfrm>
          <a:custGeom>
            <a:avLst/>
            <a:gdLst/>
            <a:ahLst/>
            <a:cxnLst/>
            <a:rect l="l" t="t" r="r" b="b"/>
            <a:pathLst>
              <a:path w="9594209" h="13716000" extrusionOk="0">
                <a:moveTo>
                  <a:pt x="0" y="0"/>
                </a:moveTo>
                <a:lnTo>
                  <a:pt x="9594209" y="0"/>
                </a:lnTo>
                <a:lnTo>
                  <a:pt x="9594209" y="13716000"/>
                </a:lnTo>
                <a:lnTo>
                  <a:pt x="0" y="6342761"/>
                </a:lnTo>
                <a:close/>
              </a:path>
            </a:pathLst>
          </a:custGeom>
          <a:solidFill>
            <a:srgbClr val="BA9A5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37"/>
          <p:cNvSpPr txBox="1"/>
          <p:nvPr/>
        </p:nvSpPr>
        <p:spPr>
          <a:xfrm>
            <a:off x="3985846" y="1233969"/>
            <a:ext cx="6470338" cy="2160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F2F2F2"/>
                </a:solidFill>
                <a:latin typeface="Raleway"/>
                <a:ea typeface="Raleway"/>
                <a:cs typeface="Raleway"/>
                <a:sym typeface="Raleway"/>
              </a:rPr>
              <a:t>ALIANZAS </a:t>
            </a:r>
            <a:r>
              <a:rPr lang="en-US" sz="51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MULTISECTORIALES</a:t>
            </a:r>
            <a:endParaRPr sz="100" dirty="0"/>
          </a:p>
        </p:txBody>
      </p:sp>
      <p:sp>
        <p:nvSpPr>
          <p:cNvPr id="1021" name="Google Shape;1021;p37"/>
          <p:cNvSpPr/>
          <p:nvPr/>
        </p:nvSpPr>
        <p:spPr>
          <a:xfrm>
            <a:off x="4244084" y="514338"/>
            <a:ext cx="1522069" cy="1522069"/>
          </a:xfrm>
          <a:custGeom>
            <a:avLst/>
            <a:gdLst/>
            <a:ahLst/>
            <a:cxnLst/>
            <a:rect l="l" t="t" r="r" b="b"/>
            <a:pathLst>
              <a:path w="1522069" h="1522069" extrusionOk="0">
                <a:moveTo>
                  <a:pt x="0" y="0"/>
                </a:moveTo>
                <a:lnTo>
                  <a:pt x="1522069" y="0"/>
                </a:lnTo>
                <a:lnTo>
                  <a:pt x="1522069" y="1522069"/>
                </a:lnTo>
                <a:lnTo>
                  <a:pt x="0" y="1522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37"/>
          <p:cNvSpPr txBox="1"/>
          <p:nvPr/>
        </p:nvSpPr>
        <p:spPr>
          <a:xfrm>
            <a:off x="11692879" y="1571222"/>
            <a:ext cx="5936089" cy="11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A.</a:t>
            </a:r>
            <a:r>
              <a:rPr lang="en-US" sz="23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Construcción y fortalecimiento de alianzas estratégicas</a:t>
            </a:r>
            <a:endParaRPr sz="2399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9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3" name="Google Shape;1023;p37"/>
          <p:cNvSpPr txBox="1"/>
          <p:nvPr/>
        </p:nvSpPr>
        <p:spPr>
          <a:xfrm>
            <a:off x="11692879" y="3271643"/>
            <a:ext cx="5936089" cy="73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B.</a:t>
            </a:r>
            <a:r>
              <a:rPr lang="en-US" sz="23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Modelos de coinversión y colaboración multisectorial</a:t>
            </a:r>
            <a:endParaRPr sz="2399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4" name="Google Shape;1024;p37"/>
          <p:cNvSpPr txBox="1"/>
          <p:nvPr/>
        </p:nvSpPr>
        <p:spPr>
          <a:xfrm>
            <a:off x="11692879" y="4610141"/>
            <a:ext cx="6137059" cy="11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C. Gestión del conocimiento y</a:t>
            </a:r>
            <a:r>
              <a:rPr lang="en-US" sz="23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fortalecimiento de capacidades colaborativas</a:t>
            </a:r>
            <a:endParaRPr sz="2399" u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oogle Shape;1033;p38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1034" name="Google Shape;1034;p38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38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</p:grpSp>
      <p:sp>
        <p:nvSpPr>
          <p:cNvPr id="1036" name="Google Shape;1036;p38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38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595" r="-1359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8" name="Google Shape;1038;p38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1039" name="Google Shape;1039;p38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38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41" name="Google Shape;1041;p38"/>
          <p:cNvGrpSpPr/>
          <p:nvPr/>
        </p:nvGrpSpPr>
        <p:grpSpPr>
          <a:xfrm>
            <a:off x="1028700" y="785726"/>
            <a:ext cx="1250681" cy="1250681"/>
            <a:chOff x="0" y="0"/>
            <a:chExt cx="1667575" cy="1667575"/>
          </a:xfrm>
        </p:grpSpPr>
        <p:sp>
          <p:nvSpPr>
            <p:cNvPr id="1042" name="Google Shape;1042;p38"/>
            <p:cNvSpPr/>
            <p:nvPr/>
          </p:nvSpPr>
          <p:spPr>
            <a:xfrm>
              <a:off x="0" y="0"/>
              <a:ext cx="1667575" cy="1667575"/>
            </a:xfrm>
            <a:custGeom>
              <a:avLst/>
              <a:gdLst/>
              <a:ahLst/>
              <a:cxnLst/>
              <a:rect l="l" t="t" r="r" b="b"/>
              <a:pathLst>
                <a:path w="1667575" h="1667575" extrusionOk="0">
                  <a:moveTo>
                    <a:pt x="0" y="0"/>
                  </a:moveTo>
                  <a:lnTo>
                    <a:pt x="1667575" y="0"/>
                  </a:lnTo>
                  <a:lnTo>
                    <a:pt x="1667575" y="1667575"/>
                  </a:lnTo>
                  <a:lnTo>
                    <a:pt x="0" y="16675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38"/>
            <p:cNvSpPr/>
            <p:nvPr/>
          </p:nvSpPr>
          <p:spPr>
            <a:xfrm>
              <a:off x="383947" y="383947"/>
              <a:ext cx="899680" cy="899680"/>
            </a:xfrm>
            <a:custGeom>
              <a:avLst/>
              <a:gdLst/>
              <a:ahLst/>
              <a:cxnLst/>
              <a:rect l="l" t="t" r="r" b="b"/>
              <a:pathLst>
                <a:path w="899680" h="899680" extrusionOk="0">
                  <a:moveTo>
                    <a:pt x="0" y="0"/>
                  </a:moveTo>
                  <a:lnTo>
                    <a:pt x="899680" y="0"/>
                  </a:lnTo>
                  <a:lnTo>
                    <a:pt x="899680" y="899680"/>
                  </a:lnTo>
                  <a:lnTo>
                    <a:pt x="0" y="8996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4" name="Google Shape;1044;p38"/>
          <p:cNvSpPr txBox="1"/>
          <p:nvPr/>
        </p:nvSpPr>
        <p:spPr>
          <a:xfrm>
            <a:off x="2411396" y="1009650"/>
            <a:ext cx="15876604" cy="156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ALIANZAS</a:t>
            </a:r>
            <a:r>
              <a:rPr lang="en-US" sz="51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 MULTISECTORIALES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100">
              <a:solidFill>
                <a:srgbClr val="26262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5" name="Google Shape;1045;p38"/>
          <p:cNvSpPr txBox="1"/>
          <p:nvPr/>
        </p:nvSpPr>
        <p:spPr>
          <a:xfrm>
            <a:off x="2411396" y="2179226"/>
            <a:ext cx="16247647" cy="120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A. Construcción y fortalecimiento de alianzas estratégicas</a:t>
            </a:r>
            <a:endParaRPr/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99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38"/>
          <p:cNvSpPr txBox="1"/>
          <p:nvPr/>
        </p:nvSpPr>
        <p:spPr>
          <a:xfrm>
            <a:off x="8514084" y="2950805"/>
            <a:ext cx="8310300" cy="4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Estas acciones están orientadas a iniciar, consolidar y coordinar alianzas estratégicas, reconociendo el rol de cada actor e impulsando la colaboración para agendas compartidas. Implican relacionamiento institucional, facilitación de espacios de diálogo y alineación estratégica.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Consolidar y coordinar alianzas estratégicas que proIniciarmuevan la colaboración efectiva entre actores diversos, facilitando espacios de diálogo y asegurando la alineación estratégica para el cumplimiento de agendas compartidas.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38"/>
          <p:cNvSpPr txBox="1"/>
          <p:nvPr/>
        </p:nvSpPr>
        <p:spPr>
          <a:xfrm>
            <a:off x="8578378" y="7141662"/>
            <a:ext cx="874521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1.1. Impulso de alianzas estratégicas con actores clave multisectoriales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" name="Google Shape;1048;p38"/>
          <p:cNvSpPr txBox="1"/>
          <p:nvPr/>
        </p:nvSpPr>
        <p:spPr>
          <a:xfrm>
            <a:off x="8578378" y="7656066"/>
            <a:ext cx="831037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1.2.  Identificación y fortalecimiento de vínculos estratégicos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9" name="Google Shape;1049;p38"/>
          <p:cNvSpPr txBox="1"/>
          <p:nvPr/>
        </p:nvSpPr>
        <p:spPr>
          <a:xfrm>
            <a:off x="8578378" y="8170470"/>
            <a:ext cx="831037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1.3. Coordinación y acompañamiento en la implementación de alianzas colaborativas</a:t>
            </a:r>
            <a:endParaRPr/>
          </a:p>
        </p:txBody>
      </p:sp>
      <p:sp>
        <p:nvSpPr>
          <p:cNvPr id="1050" name="Google Shape;1050;p38">
            <a:hlinkClick r:id="rId7" action="ppaction://hlinksldjump"/>
          </p:cNvPr>
          <p:cNvSpPr/>
          <p:nvPr/>
        </p:nvSpPr>
        <p:spPr>
          <a:xfrm>
            <a:off x="17323594" y="8317863"/>
            <a:ext cx="742949" cy="99613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38100" cap="flat" cmpd="sng">
            <a:solidFill>
              <a:srgbClr val="CC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oogle Shape;1059;p39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1060" name="Google Shape;1060;p39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39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</p:grpSp>
      <p:sp>
        <p:nvSpPr>
          <p:cNvPr id="1062" name="Google Shape;1062;p39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39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595" r="-1359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4" name="Google Shape;1064;p39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1065" name="Google Shape;1065;p39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39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67" name="Google Shape;1067;p39"/>
          <p:cNvGrpSpPr/>
          <p:nvPr/>
        </p:nvGrpSpPr>
        <p:grpSpPr>
          <a:xfrm>
            <a:off x="1028700" y="785726"/>
            <a:ext cx="1250681" cy="1250681"/>
            <a:chOff x="0" y="0"/>
            <a:chExt cx="1667575" cy="1667575"/>
          </a:xfrm>
        </p:grpSpPr>
        <p:sp>
          <p:nvSpPr>
            <p:cNvPr id="1068" name="Google Shape;1068;p39"/>
            <p:cNvSpPr/>
            <p:nvPr/>
          </p:nvSpPr>
          <p:spPr>
            <a:xfrm>
              <a:off x="0" y="0"/>
              <a:ext cx="1667575" cy="1667575"/>
            </a:xfrm>
            <a:custGeom>
              <a:avLst/>
              <a:gdLst/>
              <a:ahLst/>
              <a:cxnLst/>
              <a:rect l="l" t="t" r="r" b="b"/>
              <a:pathLst>
                <a:path w="1667575" h="1667575" extrusionOk="0">
                  <a:moveTo>
                    <a:pt x="0" y="0"/>
                  </a:moveTo>
                  <a:lnTo>
                    <a:pt x="1667575" y="0"/>
                  </a:lnTo>
                  <a:lnTo>
                    <a:pt x="1667575" y="1667575"/>
                  </a:lnTo>
                  <a:lnTo>
                    <a:pt x="0" y="16675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39"/>
            <p:cNvSpPr/>
            <p:nvPr/>
          </p:nvSpPr>
          <p:spPr>
            <a:xfrm>
              <a:off x="383947" y="383947"/>
              <a:ext cx="899680" cy="899680"/>
            </a:xfrm>
            <a:custGeom>
              <a:avLst/>
              <a:gdLst/>
              <a:ahLst/>
              <a:cxnLst/>
              <a:rect l="l" t="t" r="r" b="b"/>
              <a:pathLst>
                <a:path w="899680" h="899680" extrusionOk="0">
                  <a:moveTo>
                    <a:pt x="0" y="0"/>
                  </a:moveTo>
                  <a:lnTo>
                    <a:pt x="899680" y="0"/>
                  </a:lnTo>
                  <a:lnTo>
                    <a:pt x="899680" y="899680"/>
                  </a:lnTo>
                  <a:lnTo>
                    <a:pt x="0" y="8996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0" name="Google Shape;1070;p39"/>
          <p:cNvSpPr txBox="1"/>
          <p:nvPr/>
        </p:nvSpPr>
        <p:spPr>
          <a:xfrm>
            <a:off x="2411396" y="1009650"/>
            <a:ext cx="15876604" cy="156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ALIANZAS</a:t>
            </a:r>
            <a:r>
              <a:rPr lang="en-US" sz="51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 MULTISECTORIALES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100">
              <a:solidFill>
                <a:srgbClr val="26262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1" name="Google Shape;1071;p39"/>
          <p:cNvSpPr txBox="1"/>
          <p:nvPr/>
        </p:nvSpPr>
        <p:spPr>
          <a:xfrm>
            <a:off x="2411396" y="2179226"/>
            <a:ext cx="14155577" cy="120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B. Modelos de coinversión y colaboración multisectorial</a:t>
            </a:r>
            <a:endParaRPr/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99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39"/>
          <p:cNvSpPr txBox="1"/>
          <p:nvPr/>
        </p:nvSpPr>
        <p:spPr>
          <a:xfrm>
            <a:off x="8514084" y="2950805"/>
            <a:ext cx="8310376" cy="4000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Estas líneas se enfocan en estructurar modelos operativos y financieros que integren recursos, objetivos y responsabilidades, garantizando sostenibilidad, impacto y eficiencia en alianzas multisectoriales.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Diseñar y consolidar modelos operativos y financieros de coinversión que integren recursos, objetivos y responsabilidades de múltiples sectores, asegurando la sostenibilidad, eficiencia e impacto de las alianzas colaborativas.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39"/>
          <p:cNvSpPr txBox="1"/>
          <p:nvPr/>
        </p:nvSpPr>
        <p:spPr>
          <a:xfrm>
            <a:off x="8578378" y="7141662"/>
            <a:ext cx="874521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1.1. Desarrollo de modelos de colaboración y coinversión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4" name="Google Shape;1074;p39"/>
          <p:cNvSpPr txBox="1"/>
          <p:nvPr/>
        </p:nvSpPr>
        <p:spPr>
          <a:xfrm>
            <a:off x="8578378" y="7656066"/>
            <a:ext cx="831037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1.2 Gestión operativa y estratégica de alianzas público-privadas y multiactor.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5" name="Google Shape;1075;p39"/>
          <p:cNvSpPr txBox="1"/>
          <p:nvPr/>
        </p:nvSpPr>
        <p:spPr>
          <a:xfrm>
            <a:off x="8578378" y="8170470"/>
            <a:ext cx="831037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1.3. Coordinación y acompañamiento en la implementación de alianzas colaborativas</a:t>
            </a:r>
            <a:endParaRPr/>
          </a:p>
        </p:txBody>
      </p:sp>
      <p:sp>
        <p:nvSpPr>
          <p:cNvPr id="1076" name="Google Shape;1076;p39">
            <a:hlinkClick r:id="rId7" action="ppaction://hlinksldjump"/>
          </p:cNvPr>
          <p:cNvSpPr/>
          <p:nvPr/>
        </p:nvSpPr>
        <p:spPr>
          <a:xfrm>
            <a:off x="17323594" y="8317863"/>
            <a:ext cx="742949" cy="99613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38100" cap="flat" cmpd="sng">
            <a:solidFill>
              <a:srgbClr val="CC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p40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1086" name="Google Shape;1086;p40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0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</p:grpSp>
      <p:sp>
        <p:nvSpPr>
          <p:cNvPr id="1088" name="Google Shape;1088;p40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40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595" r="-1359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0" name="Google Shape;1090;p40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1091" name="Google Shape;1091;p40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0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93" name="Google Shape;1093;p40"/>
          <p:cNvGrpSpPr/>
          <p:nvPr/>
        </p:nvGrpSpPr>
        <p:grpSpPr>
          <a:xfrm>
            <a:off x="1028700" y="785726"/>
            <a:ext cx="1250681" cy="1250681"/>
            <a:chOff x="0" y="0"/>
            <a:chExt cx="1667575" cy="1667575"/>
          </a:xfrm>
        </p:grpSpPr>
        <p:sp>
          <p:nvSpPr>
            <p:cNvPr id="1094" name="Google Shape;1094;p40"/>
            <p:cNvSpPr/>
            <p:nvPr/>
          </p:nvSpPr>
          <p:spPr>
            <a:xfrm>
              <a:off x="0" y="0"/>
              <a:ext cx="1667575" cy="1667575"/>
            </a:xfrm>
            <a:custGeom>
              <a:avLst/>
              <a:gdLst/>
              <a:ahLst/>
              <a:cxnLst/>
              <a:rect l="l" t="t" r="r" b="b"/>
              <a:pathLst>
                <a:path w="1667575" h="1667575" extrusionOk="0">
                  <a:moveTo>
                    <a:pt x="0" y="0"/>
                  </a:moveTo>
                  <a:lnTo>
                    <a:pt x="1667575" y="0"/>
                  </a:lnTo>
                  <a:lnTo>
                    <a:pt x="1667575" y="1667575"/>
                  </a:lnTo>
                  <a:lnTo>
                    <a:pt x="0" y="16675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0"/>
            <p:cNvSpPr/>
            <p:nvPr/>
          </p:nvSpPr>
          <p:spPr>
            <a:xfrm>
              <a:off x="383947" y="383947"/>
              <a:ext cx="899680" cy="899680"/>
            </a:xfrm>
            <a:custGeom>
              <a:avLst/>
              <a:gdLst/>
              <a:ahLst/>
              <a:cxnLst/>
              <a:rect l="l" t="t" r="r" b="b"/>
              <a:pathLst>
                <a:path w="899680" h="899680" extrusionOk="0">
                  <a:moveTo>
                    <a:pt x="0" y="0"/>
                  </a:moveTo>
                  <a:lnTo>
                    <a:pt x="899680" y="0"/>
                  </a:lnTo>
                  <a:lnTo>
                    <a:pt x="899680" y="899680"/>
                  </a:lnTo>
                  <a:lnTo>
                    <a:pt x="0" y="89968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6" name="Google Shape;1096;p40"/>
          <p:cNvSpPr txBox="1"/>
          <p:nvPr/>
        </p:nvSpPr>
        <p:spPr>
          <a:xfrm>
            <a:off x="2411396" y="1009650"/>
            <a:ext cx="15876604" cy="156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ALIANZAS</a:t>
            </a:r>
            <a:r>
              <a:rPr lang="en-US" sz="51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 MULTISECTORIALES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100">
              <a:solidFill>
                <a:srgbClr val="26262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7" name="Google Shape;1097;p40"/>
          <p:cNvSpPr txBox="1"/>
          <p:nvPr/>
        </p:nvSpPr>
        <p:spPr>
          <a:xfrm>
            <a:off x="2411396" y="2179226"/>
            <a:ext cx="15217571" cy="120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C. Gestión del conocimiento y fortalecimiento de capacidades colaborativas</a:t>
            </a:r>
            <a:endParaRPr/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99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40"/>
          <p:cNvSpPr txBox="1"/>
          <p:nvPr/>
        </p:nvSpPr>
        <p:spPr>
          <a:xfrm>
            <a:off x="8514084" y="2950805"/>
            <a:ext cx="8310376" cy="369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Se orienta a aprender de las experiencias, documentarlas y fortalecer las habilidades blandas y técnicas requeridas para una colaboración efectiva y sostenible entre múltiples actores</a:t>
            </a: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Facilitar el aprendizaje organizacional a través de la documentación y sistematización de experiencias, y fortalecer las habilidades técnicas y blandas que permitan una colaboración efectiva y sostenible entre diversos actores.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40"/>
          <p:cNvSpPr txBox="1"/>
          <p:nvPr/>
        </p:nvSpPr>
        <p:spPr>
          <a:xfrm>
            <a:off x="8578378" y="7141662"/>
            <a:ext cx="874521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 Gestión del conocimiento y sistematización de experiencias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0" name="Google Shape;1100;p40"/>
          <p:cNvSpPr txBox="1"/>
          <p:nvPr/>
        </p:nvSpPr>
        <p:spPr>
          <a:xfrm>
            <a:off x="8578378" y="7656066"/>
            <a:ext cx="831037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1.2. Fortalecimiento de capacidades para la gestión colaborativa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1" name="Google Shape;1101;p40">
            <a:hlinkClick r:id="rId7" action="ppaction://hlinksldjump"/>
          </p:cNvPr>
          <p:cNvSpPr/>
          <p:nvPr/>
        </p:nvSpPr>
        <p:spPr>
          <a:xfrm>
            <a:off x="17323594" y="8317863"/>
            <a:ext cx="742949" cy="99613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38100" cap="flat" cmpd="sng">
            <a:solidFill>
              <a:srgbClr val="CC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22A35"/>
        </a:solidFill>
        <a:effectLst/>
      </p:bgPr>
    </p:bg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6" name="Google Shape;1106;p41"/>
          <p:cNvCxnSpPr/>
          <p:nvPr/>
        </p:nvCxnSpPr>
        <p:spPr>
          <a:xfrm rot="10800000">
            <a:off x="10686638" y="-569021"/>
            <a:ext cx="0" cy="1142504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07" name="Google Shape;1107;p41"/>
          <p:cNvGrpSpPr/>
          <p:nvPr/>
        </p:nvGrpSpPr>
        <p:grpSpPr>
          <a:xfrm>
            <a:off x="17259300" y="8530744"/>
            <a:ext cx="739334" cy="971156"/>
            <a:chOff x="0" y="0"/>
            <a:chExt cx="662073" cy="869669"/>
          </a:xfrm>
        </p:grpSpPr>
        <p:sp>
          <p:nvSpPr>
            <p:cNvPr id="1108" name="Google Shape;1108;p41">
              <a:hlinkClick r:id="rId3" action="ppaction://hlinksldjump"/>
            </p:cNvPr>
            <p:cNvSpPr/>
            <p:nvPr/>
          </p:nvSpPr>
          <p:spPr>
            <a:xfrm>
              <a:off x="0" y="0"/>
              <a:ext cx="662073" cy="869669"/>
            </a:xfrm>
            <a:custGeom>
              <a:avLst/>
              <a:gdLst/>
              <a:ahLst/>
              <a:cxnLst/>
              <a:rect l="l" t="t" r="r" b="b"/>
              <a:pathLst>
                <a:path w="662073" h="869669" extrusionOk="0">
                  <a:moveTo>
                    <a:pt x="0" y="43483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662073" y="203200"/>
                  </a:lnTo>
                  <a:lnTo>
                    <a:pt x="662073" y="666469"/>
                  </a:lnTo>
                  <a:lnTo>
                    <a:pt x="406400" y="666469"/>
                  </a:lnTo>
                  <a:lnTo>
                    <a:pt x="406400" y="869669"/>
                  </a:lnTo>
                  <a:lnTo>
                    <a:pt x="0" y="434835"/>
                  </a:lnTo>
                  <a:close/>
                </a:path>
              </a:pathLst>
            </a:custGeom>
            <a:solidFill>
              <a:srgbClr val="181E26">
                <a:alpha val="49803"/>
              </a:srgbClr>
            </a:solidFill>
            <a:ln w="47625" cap="sq" cmpd="sng">
              <a:solidFill>
                <a:srgbClr val="BA9A5D">
                  <a:alpha val="49803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1"/>
            <p:cNvSpPr txBox="1"/>
            <p:nvPr/>
          </p:nvSpPr>
          <p:spPr>
            <a:xfrm>
              <a:off x="101600" y="203200"/>
              <a:ext cx="560473" cy="463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0" name="Google Shape;1110;p41"/>
          <p:cNvSpPr/>
          <p:nvPr/>
        </p:nvSpPr>
        <p:spPr>
          <a:xfrm flipH="1">
            <a:off x="0" y="59208"/>
            <a:ext cx="10456225" cy="10456225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812800" y="0"/>
                </a:moveTo>
                <a:lnTo>
                  <a:pt x="0" y="0"/>
                </a:lnTo>
                <a:lnTo>
                  <a:pt x="0" y="812800"/>
                </a:lnTo>
                <a:lnTo>
                  <a:pt x="812800" y="8128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5045" r="-2504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41"/>
          <p:cNvSpPr/>
          <p:nvPr/>
        </p:nvSpPr>
        <p:spPr>
          <a:xfrm>
            <a:off x="3454309" y="0"/>
            <a:ext cx="7195657" cy="10287000"/>
          </a:xfrm>
          <a:custGeom>
            <a:avLst/>
            <a:gdLst/>
            <a:ahLst/>
            <a:cxnLst/>
            <a:rect l="l" t="t" r="r" b="b"/>
            <a:pathLst>
              <a:path w="9594209" h="13716000" extrusionOk="0">
                <a:moveTo>
                  <a:pt x="0" y="0"/>
                </a:moveTo>
                <a:lnTo>
                  <a:pt x="9594209" y="0"/>
                </a:lnTo>
                <a:lnTo>
                  <a:pt x="9594209" y="13716000"/>
                </a:lnTo>
                <a:lnTo>
                  <a:pt x="0" y="6342761"/>
                </a:lnTo>
                <a:close/>
              </a:path>
            </a:pathLst>
          </a:custGeom>
          <a:solidFill>
            <a:srgbClr val="BA9A5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41"/>
          <p:cNvSpPr txBox="1"/>
          <p:nvPr/>
        </p:nvSpPr>
        <p:spPr>
          <a:xfrm>
            <a:off x="4358809" y="1571221"/>
            <a:ext cx="6212100" cy="4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2F2F2"/>
                </a:solidFill>
                <a:latin typeface="Raleway"/>
                <a:ea typeface="Raleway"/>
                <a:cs typeface="Raleway"/>
                <a:sym typeface="Raleway"/>
              </a:rPr>
              <a:t>ESTRATEGIA </a:t>
            </a:r>
            <a:r>
              <a:rPr lang="en-US" sz="6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FINANCIERA Y ANÁLISIS DE RIESGOS</a:t>
            </a:r>
            <a:endParaRPr/>
          </a:p>
        </p:txBody>
      </p:sp>
      <p:sp>
        <p:nvSpPr>
          <p:cNvPr id="1113" name="Google Shape;1113;p41"/>
          <p:cNvSpPr/>
          <p:nvPr/>
        </p:nvSpPr>
        <p:spPr>
          <a:xfrm>
            <a:off x="4244084" y="514338"/>
            <a:ext cx="1538104" cy="1590244"/>
          </a:xfrm>
          <a:custGeom>
            <a:avLst/>
            <a:gdLst/>
            <a:ahLst/>
            <a:cxnLst/>
            <a:rect l="l" t="t" r="r" b="b"/>
            <a:pathLst>
              <a:path w="1538104" h="1590244" extrusionOk="0">
                <a:moveTo>
                  <a:pt x="0" y="0"/>
                </a:moveTo>
                <a:lnTo>
                  <a:pt x="1538104" y="0"/>
                </a:lnTo>
                <a:lnTo>
                  <a:pt x="1538104" y="1590244"/>
                </a:lnTo>
                <a:lnTo>
                  <a:pt x="0" y="1590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41"/>
          <p:cNvSpPr txBox="1"/>
          <p:nvPr/>
        </p:nvSpPr>
        <p:spPr>
          <a:xfrm>
            <a:off x="11692879" y="1571222"/>
            <a:ext cx="5936089" cy="1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A. </a:t>
            </a:r>
            <a:r>
              <a:rPr lang="en-US" sz="23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Elaboración de modelos y planes de negocio participativos y estrategias de acceso a fuentes de financiamiento</a:t>
            </a:r>
            <a:endParaRPr sz="2399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9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5" name="Google Shape;1115;p41"/>
          <p:cNvSpPr txBox="1"/>
          <p:nvPr/>
        </p:nvSpPr>
        <p:spPr>
          <a:xfrm>
            <a:off x="11692879" y="3253073"/>
            <a:ext cx="5936089" cy="73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B. Matriz</a:t>
            </a:r>
            <a:r>
              <a:rPr lang="en-US" sz="23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Integral de Gestión de Riesgo</a:t>
            </a:r>
            <a:endParaRPr sz="2399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9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6" name="Google Shape;1116;p41"/>
          <p:cNvSpPr txBox="1"/>
          <p:nvPr/>
        </p:nvSpPr>
        <p:spPr>
          <a:xfrm>
            <a:off x="11692879" y="4211077"/>
            <a:ext cx="6137059" cy="730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C. Matriz de Riesgos</a:t>
            </a:r>
            <a:r>
              <a:rPr lang="en-US" sz="23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Financieros y Operativos</a:t>
            </a:r>
            <a:endParaRPr sz="2399" u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7" name="Google Shape;1117;p41"/>
          <p:cNvSpPr txBox="1"/>
          <p:nvPr/>
        </p:nvSpPr>
        <p:spPr>
          <a:xfrm>
            <a:off x="11692879" y="5487373"/>
            <a:ext cx="6137059" cy="1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 Asesoría para el diseño de esquemas financieros (subsidios</a:t>
            </a:r>
            <a:r>
              <a:rPr lang="en-US" sz="23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federales, estatales municipales, privados o del sector social)</a:t>
            </a:r>
            <a:endParaRPr sz="2399" u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9" u="none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8" name="Google Shape;1118;p41"/>
          <p:cNvSpPr txBox="1"/>
          <p:nvPr/>
        </p:nvSpPr>
        <p:spPr>
          <a:xfrm>
            <a:off x="11692879" y="7194782"/>
            <a:ext cx="6137059" cy="11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 Implementación de auditoría, control y</a:t>
            </a:r>
            <a:r>
              <a:rPr lang="en-US" sz="23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evaluación financiera y presupuestal.</a:t>
            </a:r>
            <a:endParaRPr sz="2399" u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9" u="none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42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1128" name="Google Shape;1128;p42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2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</p:grpSp>
      <p:sp>
        <p:nvSpPr>
          <p:cNvPr id="1130" name="Google Shape;1130;p42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42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6908" r="-2690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2" name="Google Shape;1132;p42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1133" name="Google Shape;1133;p42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2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1135" name="Google Shape;1135;p42"/>
          <p:cNvSpPr/>
          <p:nvPr/>
        </p:nvSpPr>
        <p:spPr>
          <a:xfrm>
            <a:off x="1028700" y="718531"/>
            <a:ext cx="1317876" cy="1317876"/>
          </a:xfrm>
          <a:custGeom>
            <a:avLst/>
            <a:gdLst/>
            <a:ahLst/>
            <a:cxnLst/>
            <a:rect l="l" t="t" r="r" b="b"/>
            <a:pathLst>
              <a:path w="1317876" h="1317876" extrusionOk="0">
                <a:moveTo>
                  <a:pt x="0" y="0"/>
                </a:moveTo>
                <a:lnTo>
                  <a:pt x="1317876" y="0"/>
                </a:lnTo>
                <a:lnTo>
                  <a:pt x="1317876" y="1317876"/>
                </a:lnTo>
                <a:lnTo>
                  <a:pt x="0" y="1317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42"/>
          <p:cNvSpPr txBox="1"/>
          <p:nvPr/>
        </p:nvSpPr>
        <p:spPr>
          <a:xfrm>
            <a:off x="2411396" y="931613"/>
            <a:ext cx="15876604" cy="79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ESTRATEGIA </a:t>
            </a:r>
            <a:r>
              <a:rPr lang="en-US" sz="5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FINANCIERA Y ANÁLISIS DE RIESGOS</a:t>
            </a:r>
            <a:endParaRPr/>
          </a:p>
        </p:txBody>
      </p:sp>
      <p:sp>
        <p:nvSpPr>
          <p:cNvPr id="1137" name="Google Shape;1137;p42"/>
          <p:cNvSpPr txBox="1"/>
          <p:nvPr/>
        </p:nvSpPr>
        <p:spPr>
          <a:xfrm>
            <a:off x="2411396" y="1723971"/>
            <a:ext cx="15217500" cy="17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A.  Elaboración de modelos y planes de negocio participativos y estrategias de acceso a fuentes de financiamiento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99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42"/>
          <p:cNvSpPr txBox="1"/>
          <p:nvPr/>
        </p:nvSpPr>
        <p:spPr>
          <a:xfrm>
            <a:off x="8514084" y="2950805"/>
            <a:ext cx="8310300" cy="4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Esta subárea es fundamental para garantizar la sostenibilidad financiera de la organización y sus proyectos, mediante la identificación, diseño y ejecución de estrategias diversificadas de acceso a fondos. Promueve la articulación con múltiples fuentes de financiamiento — donantes, sector privado, cooperación internacional, fondos públicos y sociales — asegurando que los recursos sean suficientes, oportunos y alineados con los objetivos institucionales.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Diseñar y gestionar estrategias integrales y diversificadas para la movilización de recursos financieros que aseguren la sostenibilidad, expansión y escalabilidad de los proyectos y programas institucionales.</a:t>
            </a:r>
            <a:endParaRPr/>
          </a:p>
        </p:txBody>
      </p:sp>
      <p:sp>
        <p:nvSpPr>
          <p:cNvPr id="1139" name="Google Shape;1139;p42"/>
          <p:cNvSpPr txBox="1"/>
          <p:nvPr/>
        </p:nvSpPr>
        <p:spPr>
          <a:xfrm>
            <a:off x="8578378" y="7465512"/>
            <a:ext cx="874521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 Evaluación de Factibilidad Financiera para Proyectos y Operaciones de ONG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0" name="Google Shape;1140;p42"/>
          <p:cNvSpPr txBox="1"/>
          <p:nvPr/>
        </p:nvSpPr>
        <p:spPr>
          <a:xfrm>
            <a:off x="8578378" y="7894164"/>
            <a:ext cx="831037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1.2 Diseño de modelos de negocio participativos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1" name="Google Shape;1141;p42"/>
          <p:cNvSpPr txBox="1"/>
          <p:nvPr/>
        </p:nvSpPr>
        <p:spPr>
          <a:xfrm>
            <a:off x="8578378" y="8244716"/>
            <a:ext cx="8310376" cy="77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1.3 Plan Estratégico, Plan Operativo y Presupuesto global del modelo de negocio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2" name="Google Shape;1142;p42"/>
          <p:cNvSpPr txBox="1"/>
          <p:nvPr/>
        </p:nvSpPr>
        <p:spPr>
          <a:xfrm>
            <a:off x="8578378" y="8915528"/>
            <a:ext cx="8310376" cy="77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1.4 Desarrollo de estrategias de inversión sostenible con base en el uso eficiente del presupuesto y evaluación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3" name="Google Shape;1143;p42">
            <a:hlinkClick r:id="rId6" action="ppaction://hlinksldjump"/>
          </p:cNvPr>
          <p:cNvSpPr/>
          <p:nvPr/>
        </p:nvSpPr>
        <p:spPr>
          <a:xfrm>
            <a:off x="17323594" y="8317863"/>
            <a:ext cx="742949" cy="99613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38100" cap="flat" cmpd="sng">
            <a:solidFill>
              <a:srgbClr val="CC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5"/>
          <p:cNvGrpSpPr/>
          <p:nvPr/>
        </p:nvGrpSpPr>
        <p:grpSpPr>
          <a:xfrm>
            <a:off x="-1642504" y="0"/>
            <a:ext cx="22279443" cy="10521791"/>
            <a:chOff x="0" y="0"/>
            <a:chExt cx="29705925" cy="14029054"/>
          </a:xfrm>
        </p:grpSpPr>
        <p:pic>
          <p:nvPicPr>
            <p:cNvPr id="191" name="Google Shape;191;p5"/>
            <p:cNvPicPr preferRelativeResize="0"/>
            <p:nvPr/>
          </p:nvPicPr>
          <p:blipFill rotWithShape="1">
            <a:blip r:embed="rId3">
              <a:alphaModFix/>
            </a:blip>
            <a:srcRect t="14575" b="14574"/>
            <a:stretch/>
          </p:blipFill>
          <p:spPr>
            <a:xfrm>
              <a:off x="0" y="0"/>
              <a:ext cx="9817308" cy="4634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5"/>
            <p:cNvPicPr preferRelativeResize="0"/>
            <p:nvPr/>
          </p:nvPicPr>
          <p:blipFill rotWithShape="1">
            <a:blip r:embed="rId4">
              <a:alphaModFix/>
            </a:blip>
            <a:srcRect t="14642" b="14641"/>
            <a:stretch/>
          </p:blipFill>
          <p:spPr>
            <a:xfrm>
              <a:off x="9944308" y="0"/>
              <a:ext cx="9817308" cy="4634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5"/>
            <p:cNvPicPr preferRelativeResize="0"/>
            <p:nvPr/>
          </p:nvPicPr>
          <p:blipFill rotWithShape="1">
            <a:blip r:embed="rId5">
              <a:alphaModFix/>
            </a:blip>
            <a:srcRect t="14575" b="14574"/>
            <a:stretch/>
          </p:blipFill>
          <p:spPr>
            <a:xfrm>
              <a:off x="19888616" y="0"/>
              <a:ext cx="9817308" cy="4634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5"/>
            <p:cNvPicPr preferRelativeResize="0"/>
            <p:nvPr/>
          </p:nvPicPr>
          <p:blipFill rotWithShape="1">
            <a:blip r:embed="rId6">
              <a:alphaModFix/>
            </a:blip>
            <a:srcRect t="22143" b="22142"/>
            <a:stretch/>
          </p:blipFill>
          <p:spPr>
            <a:xfrm>
              <a:off x="0" y="4761018"/>
              <a:ext cx="29705925" cy="92680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" name="Google Shape;195;p5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196" name="Google Shape;196;p5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5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WWW.CRESCEREPST.ORG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8" name="Google Shape;198;p5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199" name="Google Shape;199;p5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5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</p:grpSp>
      <p:sp>
        <p:nvSpPr>
          <p:cNvPr id="201" name="Google Shape;201;p5"/>
          <p:cNvSpPr/>
          <p:nvPr/>
        </p:nvSpPr>
        <p:spPr>
          <a:xfrm>
            <a:off x="1721644" y="3474245"/>
            <a:ext cx="4793457" cy="614362"/>
          </a:xfrm>
          <a:custGeom>
            <a:avLst/>
            <a:gdLst/>
            <a:ahLst/>
            <a:cxnLst/>
            <a:rect l="l" t="t" r="r" b="b"/>
            <a:pathLst>
              <a:path w="6391275" h="819150" extrusionOk="0">
                <a:moveTo>
                  <a:pt x="212217" y="0"/>
                </a:moveTo>
                <a:lnTo>
                  <a:pt x="6179058" y="0"/>
                </a:lnTo>
                <a:cubicBezTo>
                  <a:pt x="6296279" y="0"/>
                  <a:pt x="6391275" y="94996"/>
                  <a:pt x="6391275" y="212217"/>
                </a:cubicBezTo>
                <a:lnTo>
                  <a:pt x="6391275" y="819150"/>
                </a:lnTo>
                <a:lnTo>
                  <a:pt x="0" y="819150"/>
                </a:lnTo>
                <a:lnTo>
                  <a:pt x="0" y="212217"/>
                </a:lnTo>
                <a:cubicBezTo>
                  <a:pt x="0" y="94996"/>
                  <a:pt x="94996" y="0"/>
                  <a:pt x="212217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5"/>
          <p:cNvSpPr/>
          <p:nvPr/>
        </p:nvSpPr>
        <p:spPr>
          <a:xfrm>
            <a:off x="11606212" y="3474245"/>
            <a:ext cx="4793456" cy="614362"/>
          </a:xfrm>
          <a:custGeom>
            <a:avLst/>
            <a:gdLst/>
            <a:ahLst/>
            <a:cxnLst/>
            <a:rect l="l" t="t" r="r" b="b"/>
            <a:pathLst>
              <a:path w="6391275" h="819150" extrusionOk="0">
                <a:moveTo>
                  <a:pt x="212217" y="0"/>
                </a:moveTo>
                <a:lnTo>
                  <a:pt x="6179058" y="0"/>
                </a:lnTo>
                <a:cubicBezTo>
                  <a:pt x="6296279" y="0"/>
                  <a:pt x="6391275" y="94996"/>
                  <a:pt x="6391275" y="212217"/>
                </a:cubicBezTo>
                <a:lnTo>
                  <a:pt x="6391275" y="819150"/>
                </a:lnTo>
                <a:lnTo>
                  <a:pt x="0" y="819150"/>
                </a:lnTo>
                <a:lnTo>
                  <a:pt x="0" y="212217"/>
                </a:lnTo>
                <a:cubicBezTo>
                  <a:pt x="0" y="94996"/>
                  <a:pt x="94996" y="0"/>
                  <a:pt x="212217" y="0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5"/>
          <p:cNvSpPr/>
          <p:nvPr/>
        </p:nvSpPr>
        <p:spPr>
          <a:xfrm>
            <a:off x="0" y="4088607"/>
            <a:ext cx="9124950" cy="5126831"/>
          </a:xfrm>
          <a:custGeom>
            <a:avLst/>
            <a:gdLst/>
            <a:ahLst/>
            <a:cxnLst/>
            <a:rect l="l" t="t" r="r" b="b"/>
            <a:pathLst>
              <a:path w="12166600" h="6835775" extrusionOk="0">
                <a:moveTo>
                  <a:pt x="0" y="0"/>
                </a:moveTo>
                <a:lnTo>
                  <a:pt x="12166600" y="0"/>
                </a:lnTo>
                <a:lnTo>
                  <a:pt x="12166600" y="6835775"/>
                </a:lnTo>
                <a:lnTo>
                  <a:pt x="0" y="6835775"/>
                </a:lnTo>
              </a:path>
            </a:pathLst>
          </a:custGeom>
          <a:solidFill>
            <a:srgbClr val="BFBFBF">
              <a:alpha val="2745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5"/>
          <p:cNvSpPr/>
          <p:nvPr/>
        </p:nvSpPr>
        <p:spPr>
          <a:xfrm>
            <a:off x="9124950" y="4088607"/>
            <a:ext cx="9163050" cy="5126831"/>
          </a:xfrm>
          <a:custGeom>
            <a:avLst/>
            <a:gdLst/>
            <a:ahLst/>
            <a:cxnLst/>
            <a:rect l="l" t="t" r="r" b="b"/>
            <a:pathLst>
              <a:path w="12217400" h="6835775" extrusionOk="0">
                <a:moveTo>
                  <a:pt x="0" y="0"/>
                </a:moveTo>
                <a:lnTo>
                  <a:pt x="12217400" y="0"/>
                </a:lnTo>
                <a:lnTo>
                  <a:pt x="12217400" y="6835775"/>
                </a:lnTo>
                <a:lnTo>
                  <a:pt x="0" y="6835775"/>
                </a:lnTo>
              </a:path>
            </a:pathLst>
          </a:custGeom>
          <a:solidFill>
            <a:srgbClr val="D9D9D9">
              <a:alpha val="2745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5"/>
          <p:cNvSpPr/>
          <p:nvPr/>
        </p:nvSpPr>
        <p:spPr>
          <a:xfrm>
            <a:off x="8315325" y="8439150"/>
            <a:ext cx="809625" cy="809625"/>
          </a:xfrm>
          <a:custGeom>
            <a:avLst/>
            <a:gdLst/>
            <a:ahLst/>
            <a:cxnLst/>
            <a:rect l="l" t="t" r="r" b="b"/>
            <a:pathLst>
              <a:path w="1079500" h="1079500" extrusionOk="0">
                <a:moveTo>
                  <a:pt x="1079500" y="1079500"/>
                </a:moveTo>
                <a:lnTo>
                  <a:pt x="1079500" y="0"/>
                </a:lnTo>
                <a:lnTo>
                  <a:pt x="0" y="10795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5"/>
          <p:cNvGrpSpPr/>
          <p:nvPr/>
        </p:nvGrpSpPr>
        <p:grpSpPr>
          <a:xfrm>
            <a:off x="17468183" y="8428863"/>
            <a:ext cx="829342" cy="829437"/>
            <a:chOff x="-889" y="-1016"/>
            <a:chExt cx="1105789" cy="1105916"/>
          </a:xfrm>
        </p:grpSpPr>
        <p:sp>
          <p:nvSpPr>
            <p:cNvPr id="207" name="Google Shape;207;p5"/>
            <p:cNvSpPr/>
            <p:nvPr/>
          </p:nvSpPr>
          <p:spPr>
            <a:xfrm>
              <a:off x="12700" y="12700"/>
              <a:ext cx="1079500" cy="1079500"/>
            </a:xfrm>
            <a:custGeom>
              <a:avLst/>
              <a:gdLst/>
              <a:ahLst/>
              <a:cxnLst/>
              <a:rect l="l" t="t" r="r" b="b"/>
              <a:pathLst>
                <a:path w="1079500" h="1079500" extrusionOk="0">
                  <a:moveTo>
                    <a:pt x="1079500" y="1079500"/>
                  </a:moveTo>
                  <a:lnTo>
                    <a:pt x="1079500" y="0"/>
                  </a:lnTo>
                  <a:lnTo>
                    <a:pt x="0" y="1079500"/>
                  </a:lnTo>
                  <a:close/>
                </a:path>
              </a:pathLst>
            </a:custGeom>
            <a:solidFill>
              <a:srgbClr val="333F5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-889" y="-1016"/>
              <a:ext cx="1105789" cy="1105916"/>
            </a:xfrm>
            <a:custGeom>
              <a:avLst/>
              <a:gdLst/>
              <a:ahLst/>
              <a:cxnLst/>
              <a:rect l="l" t="t" r="r" b="b"/>
              <a:pathLst>
                <a:path w="1105789" h="1105916" extrusionOk="0">
                  <a:moveTo>
                    <a:pt x="1080389" y="1093216"/>
                  </a:moveTo>
                  <a:lnTo>
                    <a:pt x="1080389" y="13716"/>
                  </a:lnTo>
                  <a:lnTo>
                    <a:pt x="1093089" y="13716"/>
                  </a:lnTo>
                  <a:lnTo>
                    <a:pt x="1102106" y="22733"/>
                  </a:lnTo>
                  <a:lnTo>
                    <a:pt x="22606" y="1102233"/>
                  </a:lnTo>
                  <a:lnTo>
                    <a:pt x="13589" y="1093216"/>
                  </a:lnTo>
                  <a:lnTo>
                    <a:pt x="13589" y="1080516"/>
                  </a:lnTo>
                  <a:lnTo>
                    <a:pt x="1093089" y="1080516"/>
                  </a:lnTo>
                  <a:lnTo>
                    <a:pt x="1093089" y="1093216"/>
                  </a:lnTo>
                  <a:lnTo>
                    <a:pt x="1080389" y="1093216"/>
                  </a:lnTo>
                  <a:moveTo>
                    <a:pt x="1105789" y="1093216"/>
                  </a:moveTo>
                  <a:cubicBezTo>
                    <a:pt x="1105789" y="1100201"/>
                    <a:pt x="1100074" y="1105916"/>
                    <a:pt x="1093089" y="1105916"/>
                  </a:cubicBezTo>
                  <a:lnTo>
                    <a:pt x="13589" y="1105916"/>
                  </a:lnTo>
                  <a:cubicBezTo>
                    <a:pt x="8509" y="1105916"/>
                    <a:pt x="3810" y="1102868"/>
                    <a:pt x="1905" y="1098042"/>
                  </a:cubicBezTo>
                  <a:cubicBezTo>
                    <a:pt x="0" y="1093216"/>
                    <a:pt x="1016" y="1087882"/>
                    <a:pt x="4699" y="1084199"/>
                  </a:cubicBezTo>
                  <a:lnTo>
                    <a:pt x="1084199" y="4699"/>
                  </a:lnTo>
                  <a:cubicBezTo>
                    <a:pt x="1087882" y="1016"/>
                    <a:pt x="1093343" y="0"/>
                    <a:pt x="1098042" y="1905"/>
                  </a:cubicBezTo>
                  <a:cubicBezTo>
                    <a:pt x="1102741" y="3810"/>
                    <a:pt x="1105789" y="8636"/>
                    <a:pt x="1105789" y="13716"/>
                  </a:cubicBezTo>
                  <a:lnTo>
                    <a:pt x="1105789" y="1093216"/>
                  </a:lnTo>
                  <a:close/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5"/>
          <p:cNvSpPr txBox="1"/>
          <p:nvPr/>
        </p:nvSpPr>
        <p:spPr>
          <a:xfrm>
            <a:off x="2241710" y="3548540"/>
            <a:ext cx="3743800" cy="47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9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MISION</a:t>
            </a:r>
            <a:endParaRPr/>
          </a:p>
        </p:txBody>
      </p:sp>
      <p:sp>
        <p:nvSpPr>
          <p:cNvPr id="212" name="Google Shape;212;p5"/>
          <p:cNvSpPr txBox="1"/>
          <p:nvPr/>
        </p:nvSpPr>
        <p:spPr>
          <a:xfrm>
            <a:off x="12131040" y="3548540"/>
            <a:ext cx="3743802" cy="47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9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VISION</a:t>
            </a:r>
            <a:endParaRPr/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7E485923-7DD6-D60D-47D7-B1535742CB79}"/>
              </a:ext>
            </a:extLst>
          </p:cNvPr>
          <p:cNvSpPr txBox="1"/>
          <p:nvPr/>
        </p:nvSpPr>
        <p:spPr>
          <a:xfrm>
            <a:off x="2485945" y="4537349"/>
            <a:ext cx="6454617" cy="328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20008"/>
              </a:lnSpc>
              <a:buSzPts val="2299"/>
            </a:pPr>
            <a:r>
              <a:rPr lang="es-MX" sz="30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 (MS) Light"/>
              </a:rPr>
              <a:t>Diseñamos e implementamos soluciones estratégicas que fortalecen, transforman e innovan a las instituciones para impulsar la sustentabilidad, sostenibilidad financiera y social, derechos humanos y resiliencia.</a:t>
            </a:r>
            <a:endParaRPr lang="en-US" sz="3200" dirty="0">
              <a:solidFill>
                <a:srgbClr val="262626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</p:txBody>
      </p:sp>
      <p:sp>
        <p:nvSpPr>
          <p:cNvPr id="3" name="TextBox 27">
            <a:extLst>
              <a:ext uri="{FF2B5EF4-FFF2-40B4-BE49-F238E27FC236}">
                <a16:creationId xmlns:a16="http://schemas.microsoft.com/office/drawing/2014/main" id="{E0F5344C-C5A5-A6AA-8A28-5D0D02DD77AE}"/>
              </a:ext>
            </a:extLst>
          </p:cNvPr>
          <p:cNvSpPr txBox="1"/>
          <p:nvPr/>
        </p:nvSpPr>
        <p:spPr>
          <a:xfrm>
            <a:off x="9144000" y="4606450"/>
            <a:ext cx="6645829" cy="328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ct val="120008"/>
              </a:lnSpc>
              <a:buSzPts val="2299"/>
            </a:pPr>
            <a:r>
              <a:rPr lang="es-MX" sz="30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 (MS) Light"/>
              </a:rPr>
              <a:t>Ser un referente en la creación de soluciones innovadoras y participativas que fortalezcan a las instituciones, impulsen la transformación sostenible y promuevan un futuro justo, resiliente e inclusivo.</a:t>
            </a:r>
            <a:endParaRPr lang="en-US" sz="3200" dirty="0">
              <a:solidFill>
                <a:srgbClr val="262626"/>
              </a:solidFill>
              <a:latin typeface="Calibri (MS) Light"/>
              <a:ea typeface="Calibri (MS) Light"/>
              <a:cs typeface="Calibri (MS) Light"/>
              <a:sym typeface="Calibri (MS)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2" name="Google Shape;1152;p43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1153" name="Google Shape;1153;p43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3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</p:grpSp>
      <p:sp>
        <p:nvSpPr>
          <p:cNvPr id="1155" name="Google Shape;1155;p43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43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6908" r="-2690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7" name="Google Shape;1157;p43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1158" name="Google Shape;1158;p43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3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1160" name="Google Shape;1160;p43"/>
          <p:cNvSpPr/>
          <p:nvPr/>
        </p:nvSpPr>
        <p:spPr>
          <a:xfrm>
            <a:off x="1028700" y="718531"/>
            <a:ext cx="1317876" cy="1317876"/>
          </a:xfrm>
          <a:custGeom>
            <a:avLst/>
            <a:gdLst/>
            <a:ahLst/>
            <a:cxnLst/>
            <a:rect l="l" t="t" r="r" b="b"/>
            <a:pathLst>
              <a:path w="1317876" h="1317876" extrusionOk="0">
                <a:moveTo>
                  <a:pt x="0" y="0"/>
                </a:moveTo>
                <a:lnTo>
                  <a:pt x="1317876" y="0"/>
                </a:lnTo>
                <a:lnTo>
                  <a:pt x="1317876" y="1317876"/>
                </a:lnTo>
                <a:lnTo>
                  <a:pt x="0" y="1317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43"/>
          <p:cNvSpPr txBox="1"/>
          <p:nvPr/>
        </p:nvSpPr>
        <p:spPr>
          <a:xfrm>
            <a:off x="2411396" y="931613"/>
            <a:ext cx="15876604" cy="79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ESTRATEGIA </a:t>
            </a:r>
            <a:r>
              <a:rPr lang="en-US" sz="5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FINANCIERA Y ANÁLISIS DE RIESGOS</a:t>
            </a:r>
            <a:endParaRPr/>
          </a:p>
        </p:txBody>
      </p:sp>
      <p:sp>
        <p:nvSpPr>
          <p:cNvPr id="1162" name="Google Shape;1162;p43"/>
          <p:cNvSpPr txBox="1"/>
          <p:nvPr/>
        </p:nvSpPr>
        <p:spPr>
          <a:xfrm>
            <a:off x="2411396" y="1723971"/>
            <a:ext cx="15217571" cy="63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B. Matriz Integral de Gestión de Riesgo</a:t>
            </a:r>
            <a:endParaRPr/>
          </a:p>
        </p:txBody>
      </p:sp>
      <p:sp>
        <p:nvSpPr>
          <p:cNvPr id="1163" name="Google Shape;1163;p43"/>
          <p:cNvSpPr txBox="1"/>
          <p:nvPr/>
        </p:nvSpPr>
        <p:spPr>
          <a:xfrm>
            <a:off x="8514084" y="2950805"/>
            <a:ext cx="8310300" cy="4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Esta subárea es fundamental para garantizar la sostenibilidad financiera de la organización y sus proyectos, mediante la identificación, diseño y ejecución de estrategias diversificadas de acceso a fondos. Promueve la articulación con múltiples fuentes de financiamiento — donantes, sector privado, cooperación internacional, fondos públicos y sociales — asegurando que los recursos sean suficientes, oportunos y alineados con los objetivos institucionales.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Diseñar y gestionar estrategias integrales y diversificadas para la movilización de recursos financieros que aseguren la sostenibilidad, expansión y escalabilidad de los proyectos y programas institucionales.</a:t>
            </a:r>
            <a:endParaRPr/>
          </a:p>
        </p:txBody>
      </p:sp>
      <p:sp>
        <p:nvSpPr>
          <p:cNvPr id="1164" name="Google Shape;1164;p43"/>
          <p:cNvSpPr txBox="1"/>
          <p:nvPr/>
        </p:nvSpPr>
        <p:spPr>
          <a:xfrm>
            <a:off x="8578378" y="7465512"/>
            <a:ext cx="874521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 Identificación del Riesgo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5" name="Google Shape;1165;p43"/>
          <p:cNvSpPr txBox="1"/>
          <p:nvPr/>
        </p:nvSpPr>
        <p:spPr>
          <a:xfrm>
            <a:off x="8578378" y="7894164"/>
            <a:ext cx="831037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1.2 Evaluación del Riesgo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6" name="Google Shape;1166;p43"/>
          <p:cNvSpPr txBox="1"/>
          <p:nvPr/>
        </p:nvSpPr>
        <p:spPr>
          <a:xfrm>
            <a:off x="8578378" y="8244716"/>
            <a:ext cx="831037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1.3. Priorización de Riesgo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7" name="Google Shape;1167;p43"/>
          <p:cNvSpPr txBox="1"/>
          <p:nvPr/>
        </p:nvSpPr>
        <p:spPr>
          <a:xfrm>
            <a:off x="8578378" y="8618118"/>
            <a:ext cx="831037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1.4. Plan Estratégico de Respuesta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8" name="Google Shape;1168;p43"/>
          <p:cNvSpPr txBox="1"/>
          <p:nvPr/>
        </p:nvSpPr>
        <p:spPr>
          <a:xfrm>
            <a:off x="8578378" y="9025820"/>
            <a:ext cx="831037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1.5 Evaluación y Monitoreo continuo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9" name="Google Shape;1169;p43">
            <a:hlinkClick r:id="rId6" action="ppaction://hlinksldjump"/>
          </p:cNvPr>
          <p:cNvSpPr/>
          <p:nvPr/>
        </p:nvSpPr>
        <p:spPr>
          <a:xfrm>
            <a:off x="17323594" y="8317863"/>
            <a:ext cx="742949" cy="99613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38100" cap="flat" cmpd="sng">
            <a:solidFill>
              <a:srgbClr val="CC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8" name="Google Shape;1178;p44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1179" name="Google Shape;1179;p44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4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</p:grpSp>
      <p:sp>
        <p:nvSpPr>
          <p:cNvPr id="1181" name="Google Shape;1181;p44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44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6908" r="-2690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3" name="Google Shape;1183;p44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1184" name="Google Shape;1184;p44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4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1186" name="Google Shape;1186;p44"/>
          <p:cNvSpPr/>
          <p:nvPr/>
        </p:nvSpPr>
        <p:spPr>
          <a:xfrm>
            <a:off x="1028700" y="718531"/>
            <a:ext cx="1317876" cy="1317876"/>
          </a:xfrm>
          <a:custGeom>
            <a:avLst/>
            <a:gdLst/>
            <a:ahLst/>
            <a:cxnLst/>
            <a:rect l="l" t="t" r="r" b="b"/>
            <a:pathLst>
              <a:path w="1317876" h="1317876" extrusionOk="0">
                <a:moveTo>
                  <a:pt x="0" y="0"/>
                </a:moveTo>
                <a:lnTo>
                  <a:pt x="1317876" y="0"/>
                </a:lnTo>
                <a:lnTo>
                  <a:pt x="1317876" y="1317876"/>
                </a:lnTo>
                <a:lnTo>
                  <a:pt x="0" y="1317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44"/>
          <p:cNvSpPr txBox="1"/>
          <p:nvPr/>
        </p:nvSpPr>
        <p:spPr>
          <a:xfrm>
            <a:off x="2411396" y="931613"/>
            <a:ext cx="15876604" cy="79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ESTRATEGIA </a:t>
            </a:r>
            <a:r>
              <a:rPr lang="en-US" sz="5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FINANCIERA Y ANÁLISIS DE RIESGOS</a:t>
            </a:r>
            <a:endParaRPr/>
          </a:p>
        </p:txBody>
      </p:sp>
      <p:sp>
        <p:nvSpPr>
          <p:cNvPr id="1188" name="Google Shape;1188;p44"/>
          <p:cNvSpPr txBox="1"/>
          <p:nvPr/>
        </p:nvSpPr>
        <p:spPr>
          <a:xfrm>
            <a:off x="2411396" y="1723971"/>
            <a:ext cx="15217571" cy="63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C. Matriz de Riesgos Financieros y Operativos</a:t>
            </a:r>
            <a:endParaRPr/>
          </a:p>
        </p:txBody>
      </p:sp>
      <p:sp>
        <p:nvSpPr>
          <p:cNvPr id="1189" name="Google Shape;1189;p44"/>
          <p:cNvSpPr txBox="1"/>
          <p:nvPr/>
        </p:nvSpPr>
        <p:spPr>
          <a:xfrm>
            <a:off x="8514084" y="2950805"/>
            <a:ext cx="8310300" cy="4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Esta subárea es fundamental para garantizar la sostenibilidad financiera de la organización y sus proyectos, mediante la identificación, diseño y ejecución de estrategias diversificadas de acceso a fondos. Promueve la articulación con múltiples fuentes de financiamiento — donantes, sector privado, cooperación internacional, fondos públicos y sociales — asegurando que los recursos sean suficientes, oportunos y alineados con los objetivos institucionales.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Diseñar y gestionar estrategias integrales y diversificadas para la movilización de recursos financieros que aseguren la sostenibilidad, expansión y escalabilidad de los proyectos y programas institucionales.</a:t>
            </a:r>
            <a:endParaRPr/>
          </a:p>
        </p:txBody>
      </p:sp>
      <p:sp>
        <p:nvSpPr>
          <p:cNvPr id="1190" name="Google Shape;1190;p44"/>
          <p:cNvSpPr txBox="1"/>
          <p:nvPr/>
        </p:nvSpPr>
        <p:spPr>
          <a:xfrm>
            <a:off x="8578378" y="7465512"/>
            <a:ext cx="874521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 Riesgo Financiero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1" name="Google Shape;1191;p44"/>
          <p:cNvSpPr txBox="1"/>
          <p:nvPr/>
        </p:nvSpPr>
        <p:spPr>
          <a:xfrm>
            <a:off x="8578378" y="7894164"/>
            <a:ext cx="831037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1.2 Riesgo Operativo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2" name="Google Shape;1192;p44"/>
          <p:cNvSpPr txBox="1"/>
          <p:nvPr/>
        </p:nvSpPr>
        <p:spPr>
          <a:xfrm>
            <a:off x="8578378" y="8244716"/>
            <a:ext cx="8310376" cy="77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1.3. Riesgo Crediticio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3" name="Google Shape;1193;p44"/>
          <p:cNvSpPr txBox="1"/>
          <p:nvPr/>
        </p:nvSpPr>
        <p:spPr>
          <a:xfrm>
            <a:off x="8578378" y="8618118"/>
            <a:ext cx="831037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1.4. Riesgo de Liquidez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4" name="Google Shape;1194;p44"/>
          <p:cNvSpPr txBox="1"/>
          <p:nvPr/>
        </p:nvSpPr>
        <p:spPr>
          <a:xfrm>
            <a:off x="8578378" y="9016322"/>
            <a:ext cx="831037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1.5 Riesgo de Mercado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5" name="Google Shape;1195;p44">
            <a:hlinkClick r:id="rId6" action="ppaction://hlinksldjump"/>
          </p:cNvPr>
          <p:cNvSpPr/>
          <p:nvPr/>
        </p:nvSpPr>
        <p:spPr>
          <a:xfrm>
            <a:off x="17323594" y="8317863"/>
            <a:ext cx="742949" cy="99613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38100" cap="flat" cmpd="sng">
            <a:solidFill>
              <a:srgbClr val="CC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4" name="Google Shape;1204;p45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1205" name="Google Shape;1205;p45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5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</p:grpSp>
      <p:sp>
        <p:nvSpPr>
          <p:cNvPr id="1207" name="Google Shape;1207;p45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45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6908" r="-2690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9" name="Google Shape;1209;p45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1210" name="Google Shape;1210;p45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5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1212" name="Google Shape;1212;p45"/>
          <p:cNvSpPr/>
          <p:nvPr/>
        </p:nvSpPr>
        <p:spPr>
          <a:xfrm>
            <a:off x="1028700" y="718531"/>
            <a:ext cx="1317876" cy="1317876"/>
          </a:xfrm>
          <a:custGeom>
            <a:avLst/>
            <a:gdLst/>
            <a:ahLst/>
            <a:cxnLst/>
            <a:rect l="l" t="t" r="r" b="b"/>
            <a:pathLst>
              <a:path w="1317876" h="1317876" extrusionOk="0">
                <a:moveTo>
                  <a:pt x="0" y="0"/>
                </a:moveTo>
                <a:lnTo>
                  <a:pt x="1317876" y="0"/>
                </a:lnTo>
                <a:lnTo>
                  <a:pt x="1317876" y="1317876"/>
                </a:lnTo>
                <a:lnTo>
                  <a:pt x="0" y="1317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45"/>
          <p:cNvSpPr txBox="1"/>
          <p:nvPr/>
        </p:nvSpPr>
        <p:spPr>
          <a:xfrm>
            <a:off x="2411396" y="931613"/>
            <a:ext cx="15876604" cy="79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ESTRATEGIA </a:t>
            </a:r>
            <a:r>
              <a:rPr lang="en-US" sz="5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FINANCIERA Y ANÁLISIS DE RIESGOS</a:t>
            </a:r>
            <a:endParaRPr/>
          </a:p>
        </p:txBody>
      </p:sp>
      <p:sp>
        <p:nvSpPr>
          <p:cNvPr id="1214" name="Google Shape;1214;p45"/>
          <p:cNvSpPr txBox="1"/>
          <p:nvPr/>
        </p:nvSpPr>
        <p:spPr>
          <a:xfrm>
            <a:off x="2411396" y="1723971"/>
            <a:ext cx="15217571" cy="176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D. Asesoría para el diseño de esquemas financieros (subsidios federales, estatales municipales, privados o del sector social)</a:t>
            </a:r>
            <a:endParaRPr/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99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45"/>
          <p:cNvSpPr txBox="1"/>
          <p:nvPr/>
        </p:nvSpPr>
        <p:spPr>
          <a:xfrm>
            <a:off x="8514084" y="2950805"/>
            <a:ext cx="8310300" cy="4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Esta subárea es fundamental para garantizar la sostenibilidad financiera de la organización y sus proyectos, mediante la identificación, diseño y ejecución de estrategias diversificadas de acceso a fondos. Promueve la articulación con múltiples fuentes de financiamiento — donantes, sector privado, cooperación internacional, fondos públicos y sociales — asegurando que los recursos sean suficientes, oportunos y alineados con los objetivos institucionales.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Diseñar y gestionar estrategias integrales y diversificadas para la movilización de recursos financieros que aseguren la sostenibilidad, expansión y escalabilidad de los proyectos y programas institucionales.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p45"/>
          <p:cNvSpPr txBox="1"/>
          <p:nvPr/>
        </p:nvSpPr>
        <p:spPr>
          <a:xfrm>
            <a:off x="8578378" y="7465512"/>
            <a:ext cx="874521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 Análisis de subsidios y programas de apoyo financiero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7" name="Google Shape;1217;p45"/>
          <p:cNvSpPr txBox="1"/>
          <p:nvPr/>
        </p:nvSpPr>
        <p:spPr>
          <a:xfrm>
            <a:off x="8578378" y="7894164"/>
            <a:ext cx="831037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1.2 Subsidios gubernamentales, federal, estatal y municipal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8" name="Google Shape;1218;p45"/>
          <p:cNvSpPr txBox="1"/>
          <p:nvPr/>
        </p:nvSpPr>
        <p:spPr>
          <a:xfrm>
            <a:off x="8578378" y="8244716"/>
            <a:ext cx="831037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1.3 Subsidios privados.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9" name="Google Shape;1219;p45"/>
          <p:cNvSpPr txBox="1"/>
          <p:nvPr/>
        </p:nvSpPr>
        <p:spPr>
          <a:xfrm>
            <a:off x="8578378" y="8662048"/>
            <a:ext cx="831037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1.4 Subsidios sociales.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0" name="Google Shape;1220;p45">
            <a:hlinkClick r:id="rId6" action="ppaction://hlinksldjump"/>
          </p:cNvPr>
          <p:cNvSpPr/>
          <p:nvPr/>
        </p:nvSpPr>
        <p:spPr>
          <a:xfrm>
            <a:off x="17323594" y="8317863"/>
            <a:ext cx="742949" cy="99613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38100" cap="flat" cmpd="sng">
            <a:solidFill>
              <a:srgbClr val="CC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46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1230" name="Google Shape;1230;p46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6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</p:grpSp>
      <p:sp>
        <p:nvSpPr>
          <p:cNvPr id="1232" name="Google Shape;1232;p46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46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6908" r="-2690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4" name="Google Shape;1234;p46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1235" name="Google Shape;1235;p46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6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1237" name="Google Shape;1237;p46"/>
          <p:cNvSpPr/>
          <p:nvPr/>
        </p:nvSpPr>
        <p:spPr>
          <a:xfrm>
            <a:off x="1028700" y="718531"/>
            <a:ext cx="1317876" cy="1317876"/>
          </a:xfrm>
          <a:custGeom>
            <a:avLst/>
            <a:gdLst/>
            <a:ahLst/>
            <a:cxnLst/>
            <a:rect l="l" t="t" r="r" b="b"/>
            <a:pathLst>
              <a:path w="1317876" h="1317876" extrusionOk="0">
                <a:moveTo>
                  <a:pt x="0" y="0"/>
                </a:moveTo>
                <a:lnTo>
                  <a:pt x="1317876" y="0"/>
                </a:lnTo>
                <a:lnTo>
                  <a:pt x="1317876" y="1317876"/>
                </a:lnTo>
                <a:lnTo>
                  <a:pt x="0" y="1317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46"/>
          <p:cNvSpPr txBox="1"/>
          <p:nvPr/>
        </p:nvSpPr>
        <p:spPr>
          <a:xfrm>
            <a:off x="2411396" y="931613"/>
            <a:ext cx="15876604" cy="79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ESTRATEGIA </a:t>
            </a:r>
            <a:r>
              <a:rPr lang="en-US" sz="5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FINANCIERA Y ANÁLISIS DE RIESGOS</a:t>
            </a:r>
            <a:endParaRPr/>
          </a:p>
        </p:txBody>
      </p:sp>
      <p:sp>
        <p:nvSpPr>
          <p:cNvPr id="1239" name="Google Shape;1239;p46"/>
          <p:cNvSpPr txBox="1"/>
          <p:nvPr/>
        </p:nvSpPr>
        <p:spPr>
          <a:xfrm>
            <a:off x="2411396" y="1723971"/>
            <a:ext cx="15217571" cy="176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E. Implementación de auditoría, control y evaluación financiera y presupuestal.</a:t>
            </a:r>
            <a:endParaRPr/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99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46"/>
          <p:cNvSpPr txBox="1"/>
          <p:nvPr/>
        </p:nvSpPr>
        <p:spPr>
          <a:xfrm>
            <a:off x="8514084" y="2950805"/>
            <a:ext cx="8310300" cy="4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Esta subárea es fundamental para garantizar la sostenibilidad financiera de la organización y sus proyectos, mediante la identificación, diseño y ejecución de estrategias diversificadas de acceso a fondos. Promueve la articulación con múltiples fuentes de financiamiento — donantes, sector privado, cooperación internacional, fondos públicos y sociales — asegurando que los recursos sean suficientes, oportunos y alineados con los objetivos institucionales.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Diseñar y gestionar estrategias integrales y diversificadas para la movilización de recursos financieros que aseguren la sostenibilidad, expansión y escalabilidad de los proyectos y programas institucionales.</a:t>
            </a:r>
            <a:endParaRPr/>
          </a:p>
        </p:txBody>
      </p:sp>
      <p:sp>
        <p:nvSpPr>
          <p:cNvPr id="1241" name="Google Shape;1241;p46"/>
          <p:cNvSpPr txBox="1"/>
          <p:nvPr/>
        </p:nvSpPr>
        <p:spPr>
          <a:xfrm>
            <a:off x="8578378" y="7465512"/>
            <a:ext cx="874521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 Implementación efectiva de auditoría y control financiero y presupuestal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2" name="Google Shape;1242;p46"/>
          <p:cNvSpPr txBox="1"/>
          <p:nvPr/>
        </p:nvSpPr>
        <p:spPr>
          <a:xfrm>
            <a:off x="8578378" y="8016340"/>
            <a:ext cx="831037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1.2 Monitoreo y evaluación de la eficiencia financiera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3" name="Google Shape;1243;p46"/>
          <p:cNvSpPr txBox="1"/>
          <p:nvPr/>
        </p:nvSpPr>
        <p:spPr>
          <a:xfrm>
            <a:off x="8578378" y="8475243"/>
            <a:ext cx="831037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1.3 Cierre y auditoría presupuestal de proyectos u Organización.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4" name="Google Shape;1244;p46">
            <a:hlinkClick r:id="rId6" action="ppaction://hlinksldjump"/>
          </p:cNvPr>
          <p:cNvSpPr/>
          <p:nvPr/>
        </p:nvSpPr>
        <p:spPr>
          <a:xfrm>
            <a:off x="17323594" y="8317863"/>
            <a:ext cx="742949" cy="99613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38100" cap="flat" cmpd="sng">
            <a:solidFill>
              <a:srgbClr val="CC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22A35"/>
        </a:solidFill>
        <a:effectLst/>
      </p:bgPr>
    </p:bg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9" name="Google Shape;1249;p47"/>
          <p:cNvCxnSpPr/>
          <p:nvPr/>
        </p:nvCxnSpPr>
        <p:spPr>
          <a:xfrm rot="10800000">
            <a:off x="10686638" y="-569021"/>
            <a:ext cx="0" cy="11425042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0" name="Google Shape;1250;p47"/>
          <p:cNvSpPr/>
          <p:nvPr/>
        </p:nvSpPr>
        <p:spPr>
          <a:xfrm>
            <a:off x="193741" y="-169225"/>
            <a:ext cx="10456225" cy="10456225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0" y="0"/>
                </a:moveTo>
                <a:lnTo>
                  <a:pt x="812800" y="0"/>
                </a:lnTo>
                <a:lnTo>
                  <a:pt x="812800" y="812800"/>
                </a:lnTo>
                <a:lnTo>
                  <a:pt x="0" y="8128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5045" r="-2504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47"/>
          <p:cNvSpPr/>
          <p:nvPr/>
        </p:nvSpPr>
        <p:spPr>
          <a:xfrm>
            <a:off x="3454309" y="0"/>
            <a:ext cx="7195657" cy="10287000"/>
          </a:xfrm>
          <a:custGeom>
            <a:avLst/>
            <a:gdLst/>
            <a:ahLst/>
            <a:cxnLst/>
            <a:rect l="l" t="t" r="r" b="b"/>
            <a:pathLst>
              <a:path w="9594209" h="13716000" extrusionOk="0">
                <a:moveTo>
                  <a:pt x="0" y="0"/>
                </a:moveTo>
                <a:lnTo>
                  <a:pt x="9594209" y="0"/>
                </a:lnTo>
                <a:lnTo>
                  <a:pt x="9594209" y="13716000"/>
                </a:lnTo>
                <a:lnTo>
                  <a:pt x="0" y="6342761"/>
                </a:lnTo>
                <a:close/>
              </a:path>
            </a:pathLst>
          </a:custGeom>
          <a:solidFill>
            <a:srgbClr val="BA9A5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47"/>
          <p:cNvSpPr/>
          <p:nvPr/>
        </p:nvSpPr>
        <p:spPr>
          <a:xfrm>
            <a:off x="4244084" y="514338"/>
            <a:ext cx="1337576" cy="1522069"/>
          </a:xfrm>
          <a:custGeom>
            <a:avLst/>
            <a:gdLst/>
            <a:ahLst/>
            <a:cxnLst/>
            <a:rect l="l" t="t" r="r" b="b"/>
            <a:pathLst>
              <a:path w="1337576" h="1522069" extrusionOk="0">
                <a:moveTo>
                  <a:pt x="0" y="0"/>
                </a:moveTo>
                <a:lnTo>
                  <a:pt x="1337576" y="0"/>
                </a:lnTo>
                <a:lnTo>
                  <a:pt x="1337576" y="1522069"/>
                </a:lnTo>
                <a:lnTo>
                  <a:pt x="0" y="1522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47"/>
          <p:cNvSpPr txBox="1"/>
          <p:nvPr/>
        </p:nvSpPr>
        <p:spPr>
          <a:xfrm>
            <a:off x="11692879" y="1571222"/>
            <a:ext cx="5936089" cy="11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A.</a:t>
            </a:r>
            <a:r>
              <a:rPr lang="en-US" sz="23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Formación técnica y metodológica especializada.</a:t>
            </a:r>
            <a:endParaRPr sz="2399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9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4" name="Google Shape;1254;p47"/>
          <p:cNvSpPr txBox="1"/>
          <p:nvPr/>
        </p:nvSpPr>
        <p:spPr>
          <a:xfrm>
            <a:off x="11692879" y="3090681"/>
            <a:ext cx="5936089" cy="11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B.</a:t>
            </a:r>
            <a:r>
              <a:rPr lang="en-US" sz="23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Desarrollo de liderazgos locales y comunitarios</a:t>
            </a:r>
            <a:endParaRPr sz="2399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9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5" name="Google Shape;1255;p47"/>
          <p:cNvSpPr txBox="1"/>
          <p:nvPr/>
        </p:nvSpPr>
        <p:spPr>
          <a:xfrm>
            <a:off x="11692879" y="4610141"/>
            <a:ext cx="6137059" cy="11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C. Educación financiera y</a:t>
            </a:r>
            <a:r>
              <a:rPr lang="en-US" sz="23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fortalecimiento económico</a:t>
            </a:r>
            <a:endParaRPr sz="2399" u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9" u="none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6" name="Google Shape;1256;p47"/>
          <p:cNvSpPr txBox="1"/>
          <p:nvPr/>
        </p:nvSpPr>
        <p:spPr>
          <a:xfrm>
            <a:off x="3454309" y="2282755"/>
            <a:ext cx="70020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2F2F2"/>
                </a:solidFill>
                <a:latin typeface="Raleway"/>
                <a:ea typeface="Raleway"/>
                <a:cs typeface="Raleway"/>
                <a:sym typeface="Raleway"/>
              </a:rPr>
              <a:t>FORTALECIMIENTO </a:t>
            </a:r>
            <a:r>
              <a:rPr lang="en-US" sz="6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 CAPACIDADES Y FORMACIÓN</a:t>
            </a:r>
            <a:endParaRPr sz="800"/>
          </a:p>
        </p:txBody>
      </p:sp>
      <p:sp>
        <p:nvSpPr>
          <p:cNvPr id="1257" name="Google Shape;1257;p47"/>
          <p:cNvSpPr txBox="1"/>
          <p:nvPr/>
        </p:nvSpPr>
        <p:spPr>
          <a:xfrm>
            <a:off x="11692879" y="5953084"/>
            <a:ext cx="6137059" cy="11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 Gestión del con</a:t>
            </a:r>
            <a:r>
              <a:rPr lang="en-US" sz="23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ocimiento y aprendizaje organizacional</a:t>
            </a:r>
            <a:endParaRPr sz="2399" u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9" u="none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8" name="Google Shape;1258;p47"/>
          <p:cNvSpPr txBox="1"/>
          <p:nvPr/>
        </p:nvSpPr>
        <p:spPr>
          <a:xfrm>
            <a:off x="11692879" y="7246677"/>
            <a:ext cx="6137059" cy="110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 Cultura de mejora cont</a:t>
            </a:r>
            <a:r>
              <a:rPr lang="en-US" sz="2399" u="sng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inua y evaluación de capacidades</a:t>
            </a:r>
            <a:endParaRPr sz="2399" u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99" u="none" strike="noStrike">
              <a:solidFill>
                <a:srgbClr val="F2F2F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59" name="Google Shape;1259;p47"/>
          <p:cNvGrpSpPr/>
          <p:nvPr/>
        </p:nvGrpSpPr>
        <p:grpSpPr>
          <a:xfrm>
            <a:off x="17259300" y="8530744"/>
            <a:ext cx="739334" cy="971156"/>
            <a:chOff x="0" y="0"/>
            <a:chExt cx="662073" cy="869669"/>
          </a:xfrm>
        </p:grpSpPr>
        <p:sp>
          <p:nvSpPr>
            <p:cNvPr id="1260" name="Google Shape;1260;p47">
              <a:hlinkClick r:id="rId10" action="ppaction://hlinksldjump"/>
            </p:cNvPr>
            <p:cNvSpPr/>
            <p:nvPr/>
          </p:nvSpPr>
          <p:spPr>
            <a:xfrm>
              <a:off x="0" y="0"/>
              <a:ext cx="662073" cy="869669"/>
            </a:xfrm>
            <a:custGeom>
              <a:avLst/>
              <a:gdLst/>
              <a:ahLst/>
              <a:cxnLst/>
              <a:rect l="l" t="t" r="r" b="b"/>
              <a:pathLst>
                <a:path w="662073" h="869669" extrusionOk="0">
                  <a:moveTo>
                    <a:pt x="0" y="43483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662073" y="203200"/>
                  </a:lnTo>
                  <a:lnTo>
                    <a:pt x="662073" y="666469"/>
                  </a:lnTo>
                  <a:lnTo>
                    <a:pt x="406400" y="666469"/>
                  </a:lnTo>
                  <a:lnTo>
                    <a:pt x="406400" y="869669"/>
                  </a:lnTo>
                  <a:lnTo>
                    <a:pt x="0" y="434835"/>
                  </a:lnTo>
                  <a:close/>
                </a:path>
              </a:pathLst>
            </a:custGeom>
            <a:solidFill>
              <a:srgbClr val="181E26">
                <a:alpha val="49803"/>
              </a:srgbClr>
            </a:solidFill>
            <a:ln w="47625" cap="sq" cmpd="sng">
              <a:solidFill>
                <a:srgbClr val="BA9A5D">
                  <a:alpha val="49803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7"/>
            <p:cNvSpPr txBox="1"/>
            <p:nvPr/>
          </p:nvSpPr>
          <p:spPr>
            <a:xfrm>
              <a:off x="101600" y="203200"/>
              <a:ext cx="560473" cy="463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0" name="Google Shape;1270;p48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1271" name="Google Shape;1271;p48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</p:grpSp>
      <p:sp>
        <p:nvSpPr>
          <p:cNvPr id="1273" name="Google Shape;1273;p48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48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635" r="-1363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5" name="Google Shape;1275;p48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1276" name="Google Shape;1276;p48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8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1278" name="Google Shape;1278;p48"/>
          <p:cNvSpPr/>
          <p:nvPr/>
        </p:nvSpPr>
        <p:spPr>
          <a:xfrm>
            <a:off x="1028700" y="718531"/>
            <a:ext cx="1317876" cy="1317876"/>
          </a:xfrm>
          <a:custGeom>
            <a:avLst/>
            <a:gdLst/>
            <a:ahLst/>
            <a:cxnLst/>
            <a:rect l="l" t="t" r="r" b="b"/>
            <a:pathLst>
              <a:path w="1317876" h="1317876" extrusionOk="0">
                <a:moveTo>
                  <a:pt x="0" y="0"/>
                </a:moveTo>
                <a:lnTo>
                  <a:pt x="1317876" y="0"/>
                </a:lnTo>
                <a:lnTo>
                  <a:pt x="1317876" y="1317876"/>
                </a:lnTo>
                <a:lnTo>
                  <a:pt x="0" y="1317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Google Shape;1280;p48"/>
          <p:cNvSpPr txBox="1"/>
          <p:nvPr/>
        </p:nvSpPr>
        <p:spPr>
          <a:xfrm>
            <a:off x="2411396" y="1723971"/>
            <a:ext cx="15217571" cy="120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A. Formación técnica y metodológica especializada</a:t>
            </a:r>
            <a:endParaRPr/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99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" name="Google Shape;1281;p48"/>
          <p:cNvSpPr txBox="1"/>
          <p:nvPr/>
        </p:nvSpPr>
        <p:spPr>
          <a:xfrm>
            <a:off x="8514084" y="2950805"/>
            <a:ext cx="83103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Los equipos y comunidades requieren conocimientos y habilidades actualizadas para enfrentar desafíos complejos. La formación especializada permite ejecutar proyectos con mayor eficacia, innovación y enfoque territorial.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Diseñar y gestionar estrategias integrales y diversificadas para la movilización de recursos financieros que aseguren la sostenibilidad, expansión y escalabilidad de los proyectos y programas institucionales.</a:t>
            </a:r>
            <a:endParaRPr/>
          </a:p>
        </p:txBody>
      </p:sp>
      <p:sp>
        <p:nvSpPr>
          <p:cNvPr id="1282" name="Google Shape;1282;p48"/>
          <p:cNvSpPr txBox="1"/>
          <p:nvPr/>
        </p:nvSpPr>
        <p:spPr>
          <a:xfrm>
            <a:off x="8578378" y="7057546"/>
            <a:ext cx="874521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 Diseño e implementación de programas de capacitación presenciales y virtuales en gestión de proyectos, liderazgo, sostenibilidad y resiliencia</a:t>
            </a:r>
            <a:endParaRPr/>
          </a:p>
        </p:txBody>
      </p:sp>
      <p:sp>
        <p:nvSpPr>
          <p:cNvPr id="1283" name="Google Shape;1283;p48"/>
          <p:cNvSpPr txBox="1"/>
          <p:nvPr/>
        </p:nvSpPr>
        <p:spPr>
          <a:xfrm>
            <a:off x="8578378" y="8016340"/>
            <a:ext cx="8310376" cy="77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1.2 Formación de formadores/as para garantizar replicabilidad y escalabilidad territorial.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4" name="Google Shape;1284;p48">
            <a:hlinkClick r:id="rId6" action="ppaction://hlinksldjump"/>
          </p:cNvPr>
          <p:cNvSpPr/>
          <p:nvPr/>
        </p:nvSpPr>
        <p:spPr>
          <a:xfrm>
            <a:off x="17323594" y="8317863"/>
            <a:ext cx="742949" cy="99613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38100" cap="flat" cmpd="sng">
            <a:solidFill>
              <a:srgbClr val="CC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279;p48">
            <a:extLst>
              <a:ext uri="{FF2B5EF4-FFF2-40B4-BE49-F238E27FC236}">
                <a16:creationId xmlns:a16="http://schemas.microsoft.com/office/drawing/2014/main" id="{666F77FA-171B-5ED8-3448-8DB655CBD5DD}"/>
              </a:ext>
            </a:extLst>
          </p:cNvPr>
          <p:cNvSpPr txBox="1"/>
          <p:nvPr/>
        </p:nvSpPr>
        <p:spPr>
          <a:xfrm>
            <a:off x="2411396" y="931613"/>
            <a:ext cx="1587660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FORTALECIMIENTO </a:t>
            </a:r>
            <a:r>
              <a:rPr lang="en-US" sz="48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 CAPACIDADES Y FORMACIÓN</a:t>
            </a:r>
            <a:endParaRPr sz="12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49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1294" name="Google Shape;1294;p49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9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</p:grpSp>
      <p:sp>
        <p:nvSpPr>
          <p:cNvPr id="1296" name="Google Shape;1296;p49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49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635" r="-1363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8" name="Google Shape;1298;p49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1299" name="Google Shape;1299;p49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9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1301" name="Google Shape;1301;p49"/>
          <p:cNvSpPr/>
          <p:nvPr/>
        </p:nvSpPr>
        <p:spPr>
          <a:xfrm>
            <a:off x="1028700" y="718531"/>
            <a:ext cx="1317876" cy="1317876"/>
          </a:xfrm>
          <a:custGeom>
            <a:avLst/>
            <a:gdLst/>
            <a:ahLst/>
            <a:cxnLst/>
            <a:rect l="l" t="t" r="r" b="b"/>
            <a:pathLst>
              <a:path w="1317876" h="1317876" extrusionOk="0">
                <a:moveTo>
                  <a:pt x="0" y="0"/>
                </a:moveTo>
                <a:lnTo>
                  <a:pt x="1317876" y="0"/>
                </a:lnTo>
                <a:lnTo>
                  <a:pt x="1317876" y="1317876"/>
                </a:lnTo>
                <a:lnTo>
                  <a:pt x="0" y="1317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49"/>
          <p:cNvSpPr txBox="1"/>
          <p:nvPr/>
        </p:nvSpPr>
        <p:spPr>
          <a:xfrm>
            <a:off x="2411396" y="1723971"/>
            <a:ext cx="15217571" cy="120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B. Desarrollo de liderazgos locales y comunitarios</a:t>
            </a:r>
            <a:endParaRPr/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99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49"/>
          <p:cNvSpPr txBox="1"/>
          <p:nvPr/>
        </p:nvSpPr>
        <p:spPr>
          <a:xfrm>
            <a:off x="8514084" y="2950805"/>
            <a:ext cx="8310376" cy="369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El liderazgo comunitario es fundamental para asegurar la apropiación, sostenibilidad y legitimidad de los proyectos. Fortalecerlo incrementa la participación activa, la cohesión social y la resiliencia territorial.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Potenciar liderazgos locales mediante procesos de formación, acompañamiento y mentoría que promuevan la corresponsabilidad, la toma de decisiones informada y el compromiso con el desarrollo sostenible.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49"/>
          <p:cNvSpPr txBox="1"/>
          <p:nvPr/>
        </p:nvSpPr>
        <p:spPr>
          <a:xfrm>
            <a:off x="8578378" y="7057546"/>
            <a:ext cx="8745216" cy="51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2.1 Acompañamiento a liderazgos organizativos y comunitarios para la toma de decisiones estratégicas</a:t>
            </a:r>
            <a:endParaRPr/>
          </a:p>
        </p:txBody>
      </p:sp>
      <p:sp>
        <p:nvSpPr>
          <p:cNvPr id="1306" name="Google Shape;1306;p49"/>
          <p:cNvSpPr txBox="1"/>
          <p:nvPr/>
        </p:nvSpPr>
        <p:spPr>
          <a:xfrm>
            <a:off x="8578378" y="8016340"/>
            <a:ext cx="8310376" cy="77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2.2 Mentorías para liderazgos emergentes con enfoque inclusivo, juvenil y de género.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7" name="Google Shape;1307;p49">
            <a:hlinkClick r:id="rId6" action="ppaction://hlinksldjump"/>
          </p:cNvPr>
          <p:cNvSpPr/>
          <p:nvPr/>
        </p:nvSpPr>
        <p:spPr>
          <a:xfrm>
            <a:off x="17323594" y="8317863"/>
            <a:ext cx="742949" cy="99613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38100" cap="flat" cmpd="sng">
            <a:solidFill>
              <a:srgbClr val="CC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279;p48">
            <a:extLst>
              <a:ext uri="{FF2B5EF4-FFF2-40B4-BE49-F238E27FC236}">
                <a16:creationId xmlns:a16="http://schemas.microsoft.com/office/drawing/2014/main" id="{9B1506E9-441C-2472-DFCC-2613E58E109C}"/>
              </a:ext>
            </a:extLst>
          </p:cNvPr>
          <p:cNvSpPr txBox="1"/>
          <p:nvPr/>
        </p:nvSpPr>
        <p:spPr>
          <a:xfrm>
            <a:off x="2411396" y="931613"/>
            <a:ext cx="1587660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FORTALECIMIENTO </a:t>
            </a:r>
            <a:r>
              <a:rPr lang="en-US" sz="48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 CAPACIDADES Y FORMACIÓN</a:t>
            </a:r>
            <a:endParaRPr sz="12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6" name="Google Shape;1316;p50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1317" name="Google Shape;1317;p50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50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</p:grpSp>
      <p:sp>
        <p:nvSpPr>
          <p:cNvPr id="1319" name="Google Shape;1319;p50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50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635" r="-1363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1" name="Google Shape;1321;p50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1322" name="Google Shape;1322;p50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50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1324" name="Google Shape;1324;p50"/>
          <p:cNvSpPr/>
          <p:nvPr/>
        </p:nvSpPr>
        <p:spPr>
          <a:xfrm>
            <a:off x="1028700" y="718531"/>
            <a:ext cx="1317876" cy="1317876"/>
          </a:xfrm>
          <a:custGeom>
            <a:avLst/>
            <a:gdLst/>
            <a:ahLst/>
            <a:cxnLst/>
            <a:rect l="l" t="t" r="r" b="b"/>
            <a:pathLst>
              <a:path w="1317876" h="1317876" extrusionOk="0">
                <a:moveTo>
                  <a:pt x="0" y="0"/>
                </a:moveTo>
                <a:lnTo>
                  <a:pt x="1317876" y="0"/>
                </a:lnTo>
                <a:lnTo>
                  <a:pt x="1317876" y="1317876"/>
                </a:lnTo>
                <a:lnTo>
                  <a:pt x="0" y="1317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50"/>
          <p:cNvSpPr txBox="1"/>
          <p:nvPr/>
        </p:nvSpPr>
        <p:spPr>
          <a:xfrm>
            <a:off x="2411396" y="1723971"/>
            <a:ext cx="15217571" cy="120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C. Educación financiera y fortalecimiento económico</a:t>
            </a:r>
            <a:endParaRPr/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99" b="1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50"/>
          <p:cNvSpPr txBox="1"/>
          <p:nvPr/>
        </p:nvSpPr>
        <p:spPr>
          <a:xfrm>
            <a:off x="8514084" y="2950805"/>
            <a:ext cx="8310376" cy="339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La sostenibilidad de los proyectos depende también de la capacidad de los actores para gestionar adecuadamente los recursos. La educación financiera fortalece la autonomía económica y la toma de decisiones responsables.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Capacitar a comunidades y organizaciones en herramientas financieras y modelos de negocio inclusivos, que les permitan mejorar su planificación económica, optimizar recursos y asegurar la sostenibilidad de sus iniciativas.</a:t>
            </a:r>
            <a:endParaRPr/>
          </a:p>
        </p:txBody>
      </p:sp>
      <p:sp>
        <p:nvSpPr>
          <p:cNvPr id="1328" name="Google Shape;1328;p50"/>
          <p:cNvSpPr txBox="1"/>
          <p:nvPr/>
        </p:nvSpPr>
        <p:spPr>
          <a:xfrm>
            <a:off x="8578378" y="7057546"/>
            <a:ext cx="8745216" cy="77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 Capacitación en ahorro, finanzas personales y gestión de recursos para la autogestión de proyectos.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9" name="Google Shape;1329;p50"/>
          <p:cNvSpPr txBox="1"/>
          <p:nvPr/>
        </p:nvSpPr>
        <p:spPr>
          <a:xfrm>
            <a:off x="8578378" y="8016340"/>
            <a:ext cx="8310376" cy="25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1.2 Asesoría en modelos de negocios inclusivos y sostenibles</a:t>
            </a:r>
            <a:endParaRPr/>
          </a:p>
        </p:txBody>
      </p:sp>
      <p:sp>
        <p:nvSpPr>
          <p:cNvPr id="1330" name="Google Shape;1330;p50">
            <a:hlinkClick r:id="rId6" action="ppaction://hlinksldjump"/>
          </p:cNvPr>
          <p:cNvSpPr/>
          <p:nvPr/>
        </p:nvSpPr>
        <p:spPr>
          <a:xfrm>
            <a:off x="17323594" y="8317863"/>
            <a:ext cx="742949" cy="99613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38100" cap="flat" cmpd="sng">
            <a:solidFill>
              <a:srgbClr val="CC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279;p48">
            <a:extLst>
              <a:ext uri="{FF2B5EF4-FFF2-40B4-BE49-F238E27FC236}">
                <a16:creationId xmlns:a16="http://schemas.microsoft.com/office/drawing/2014/main" id="{E840BFC5-5842-18EB-9E25-31DEC172EF69}"/>
              </a:ext>
            </a:extLst>
          </p:cNvPr>
          <p:cNvSpPr txBox="1"/>
          <p:nvPr/>
        </p:nvSpPr>
        <p:spPr>
          <a:xfrm>
            <a:off x="2411396" y="931613"/>
            <a:ext cx="1587660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FORTALECIMIENTO </a:t>
            </a:r>
            <a:r>
              <a:rPr lang="en-US" sz="48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 CAPACIDADES Y FORMACIÓN</a:t>
            </a:r>
            <a:endParaRPr sz="12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51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1340" name="Google Shape;1340;p51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51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</p:grpSp>
      <p:sp>
        <p:nvSpPr>
          <p:cNvPr id="1342" name="Google Shape;1342;p51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51"/>
          <p:cNvSpPr/>
          <p:nvPr/>
        </p:nvSpPr>
        <p:spPr>
          <a:xfrm>
            <a:off x="1028700" y="2988905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635" r="-1363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4" name="Google Shape;1344;p51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1345" name="Google Shape;1345;p51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51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1347" name="Google Shape;1347;p51"/>
          <p:cNvSpPr/>
          <p:nvPr/>
        </p:nvSpPr>
        <p:spPr>
          <a:xfrm>
            <a:off x="1028700" y="718531"/>
            <a:ext cx="1317876" cy="1317876"/>
          </a:xfrm>
          <a:custGeom>
            <a:avLst/>
            <a:gdLst/>
            <a:ahLst/>
            <a:cxnLst/>
            <a:rect l="l" t="t" r="r" b="b"/>
            <a:pathLst>
              <a:path w="1317876" h="1317876" extrusionOk="0">
                <a:moveTo>
                  <a:pt x="0" y="0"/>
                </a:moveTo>
                <a:lnTo>
                  <a:pt x="1317876" y="0"/>
                </a:lnTo>
                <a:lnTo>
                  <a:pt x="1317876" y="1317876"/>
                </a:lnTo>
                <a:lnTo>
                  <a:pt x="0" y="1317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Google Shape;1349;p51"/>
          <p:cNvSpPr txBox="1"/>
          <p:nvPr/>
        </p:nvSpPr>
        <p:spPr>
          <a:xfrm>
            <a:off x="2411396" y="1723971"/>
            <a:ext cx="15217571" cy="120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D. </a:t>
            </a:r>
            <a:r>
              <a:rPr lang="en-US" sz="3699" b="1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99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3699" b="1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conocimiento</a:t>
            </a:r>
            <a:r>
              <a:rPr lang="en-US" sz="3699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3699" b="1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n-US" sz="3699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99" b="1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organizacional</a:t>
            </a:r>
            <a:endParaRPr dirty="0"/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99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51"/>
          <p:cNvSpPr txBox="1"/>
          <p:nvPr/>
        </p:nvSpPr>
        <p:spPr>
          <a:xfrm>
            <a:off x="8514084" y="2950805"/>
            <a:ext cx="83103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Capturar, sistematizar y aplicar el conocimiento generado en los proyectos permite mejorar la calidad de las intervenciones y construir capacidades institucionales sostenibles en el tiempo.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Desarrollar mecanismos de gestión del conocimiento que promuevan el aprendizaje organizacional, la mejora continua y la replicabilidad de buenas prácticas, fortaleciendo la toma de decisiones basada en evidencia.</a:t>
            </a:r>
            <a:endParaRPr/>
          </a:p>
        </p:txBody>
      </p:sp>
      <p:sp>
        <p:nvSpPr>
          <p:cNvPr id="1351" name="Google Shape;1351;p51"/>
          <p:cNvSpPr txBox="1"/>
          <p:nvPr/>
        </p:nvSpPr>
        <p:spPr>
          <a:xfrm>
            <a:off x="8578378" y="7057546"/>
            <a:ext cx="8745216" cy="77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 Sistematización de experiencias y buenas prácticas como herramienta formativa</a:t>
            </a:r>
            <a:endParaRPr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2" name="Google Shape;1352;p51"/>
          <p:cNvSpPr txBox="1"/>
          <p:nvPr/>
        </p:nvSpPr>
        <p:spPr>
          <a:xfrm>
            <a:off x="8578378" y="8016340"/>
            <a:ext cx="8310376" cy="25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1.2 Desarrollo de comunidades de práctica y aprendizaje institucional.</a:t>
            </a:r>
            <a:endParaRPr/>
          </a:p>
        </p:txBody>
      </p:sp>
      <p:sp>
        <p:nvSpPr>
          <p:cNvPr id="1353" name="Google Shape;1353;p51">
            <a:hlinkClick r:id="rId6" action="ppaction://hlinksldjump"/>
          </p:cNvPr>
          <p:cNvSpPr/>
          <p:nvPr/>
        </p:nvSpPr>
        <p:spPr>
          <a:xfrm>
            <a:off x="17323594" y="8317863"/>
            <a:ext cx="742949" cy="99613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38100" cap="flat" cmpd="sng">
            <a:solidFill>
              <a:srgbClr val="CC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279;p48">
            <a:extLst>
              <a:ext uri="{FF2B5EF4-FFF2-40B4-BE49-F238E27FC236}">
                <a16:creationId xmlns:a16="http://schemas.microsoft.com/office/drawing/2014/main" id="{2F0D53F8-A0F6-760D-DAA3-64D1B024F09B}"/>
              </a:ext>
            </a:extLst>
          </p:cNvPr>
          <p:cNvSpPr txBox="1"/>
          <p:nvPr/>
        </p:nvSpPr>
        <p:spPr>
          <a:xfrm>
            <a:off x="2411396" y="931613"/>
            <a:ext cx="1587660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FORTALECIMIENTO </a:t>
            </a:r>
            <a:r>
              <a:rPr lang="en-US" sz="48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 CAPACIDADES Y FORMACIÓN</a:t>
            </a:r>
            <a:endParaRPr sz="12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2" name="Google Shape;1362;p52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1363" name="Google Shape;1363;p52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52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</p:grpSp>
      <p:sp>
        <p:nvSpPr>
          <p:cNvPr id="1365" name="Google Shape;1365;p52"/>
          <p:cNvSpPr/>
          <p:nvPr/>
        </p:nvSpPr>
        <p:spPr>
          <a:xfrm>
            <a:off x="8514084" y="6716228"/>
            <a:ext cx="694141" cy="682636"/>
          </a:xfrm>
          <a:custGeom>
            <a:avLst/>
            <a:gdLst/>
            <a:ahLst/>
            <a:cxnLst/>
            <a:rect l="l" t="t" r="r" b="b"/>
            <a:pathLst>
              <a:path w="694141" h="682636" extrusionOk="0">
                <a:moveTo>
                  <a:pt x="0" y="0"/>
                </a:moveTo>
                <a:lnTo>
                  <a:pt x="694142" y="0"/>
                </a:lnTo>
                <a:lnTo>
                  <a:pt x="694142" y="682636"/>
                </a:lnTo>
                <a:lnTo>
                  <a:pt x="0" y="682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6" name="Google Shape;1366;p52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1367" name="Google Shape;1367;p52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52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1369" name="Google Shape;1369;p52"/>
          <p:cNvSpPr/>
          <p:nvPr/>
        </p:nvSpPr>
        <p:spPr>
          <a:xfrm>
            <a:off x="1028700" y="718531"/>
            <a:ext cx="1317876" cy="1317876"/>
          </a:xfrm>
          <a:custGeom>
            <a:avLst/>
            <a:gdLst/>
            <a:ahLst/>
            <a:cxnLst/>
            <a:rect l="l" t="t" r="r" b="b"/>
            <a:pathLst>
              <a:path w="1317876" h="1317876" extrusionOk="0">
                <a:moveTo>
                  <a:pt x="0" y="0"/>
                </a:moveTo>
                <a:lnTo>
                  <a:pt x="1317876" y="0"/>
                </a:lnTo>
                <a:lnTo>
                  <a:pt x="1317876" y="1317876"/>
                </a:lnTo>
                <a:lnTo>
                  <a:pt x="0" y="13178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52"/>
          <p:cNvSpPr txBox="1"/>
          <p:nvPr/>
        </p:nvSpPr>
        <p:spPr>
          <a:xfrm>
            <a:off x="2411396" y="1723971"/>
            <a:ext cx="15217571" cy="120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99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E. Cultura de </a:t>
            </a:r>
            <a:r>
              <a:rPr lang="en-US" sz="3699" b="1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mejora</a:t>
            </a:r>
            <a:r>
              <a:rPr lang="en-US" sz="3699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continua y  </a:t>
            </a:r>
            <a:r>
              <a:rPr lang="en-US" sz="3699" b="1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evaluación</a:t>
            </a:r>
            <a:r>
              <a:rPr lang="en-US" sz="3699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99" b="1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capacidades</a:t>
            </a:r>
            <a:endParaRPr sz="3699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99" b="1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52"/>
          <p:cNvSpPr txBox="1"/>
          <p:nvPr/>
        </p:nvSpPr>
        <p:spPr>
          <a:xfrm>
            <a:off x="8514084" y="2950805"/>
            <a:ext cx="83103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Justificación 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Evaluar las capacidades y el impacto de los procesos formativos es clave para orientar ajustes estratégicos, maximizar resultados y consolidar una cultura organizacional de mejora constante.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Implementar sistemas de evaluación y retroalimentación que fortalezcan las capacidades institucionales y comunitarias, asegurando que los procesos formativos generen aprendizajes transformadores y sostenibles.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52"/>
          <p:cNvSpPr txBox="1"/>
          <p:nvPr/>
        </p:nvSpPr>
        <p:spPr>
          <a:xfrm>
            <a:off x="8578378" y="6716228"/>
            <a:ext cx="8310376" cy="1028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1.1 Diseñar e implementar sistemas de evaluación de capacidades y aprendizajes que retroalimenten procesos formativos y decisiones estratégicas</a:t>
            </a:r>
            <a:endParaRPr sz="1700" b="1">
              <a:solidFill>
                <a:srgbClr val="181E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4" name="Google Shape;1374;p52"/>
          <p:cNvSpPr txBox="1"/>
          <p:nvPr/>
        </p:nvSpPr>
        <p:spPr>
          <a:xfrm>
            <a:off x="8578378" y="7759138"/>
            <a:ext cx="8310376" cy="77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1.2 Promover prácticas de autoevaluación institucional y comunitaria para identificar </a:t>
            </a:r>
            <a:r>
              <a:rPr lang="en-US" sz="1700" b="1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brechas</a:t>
            </a:r>
            <a:r>
              <a:rPr lang="en-US" sz="1700" b="1">
                <a:solidFill>
                  <a:srgbClr val="181E26"/>
                </a:solidFill>
                <a:latin typeface="Open Sans"/>
                <a:ea typeface="Open Sans"/>
                <a:cs typeface="Open Sans"/>
                <a:sym typeface="Open Sans"/>
              </a:rPr>
              <a:t>, reconocer avances y orientar procesos de mejora continua.</a:t>
            </a:r>
            <a:endParaRPr/>
          </a:p>
        </p:txBody>
      </p:sp>
      <p:sp>
        <p:nvSpPr>
          <p:cNvPr id="1375" name="Google Shape;1375;p52"/>
          <p:cNvSpPr/>
          <p:nvPr/>
        </p:nvSpPr>
        <p:spPr>
          <a:xfrm>
            <a:off x="1148879" y="2924229"/>
            <a:ext cx="6993731" cy="5930346"/>
          </a:xfrm>
          <a:custGeom>
            <a:avLst/>
            <a:gdLst/>
            <a:ahLst/>
            <a:cxnLst/>
            <a:rect l="l" t="t" r="r" b="b"/>
            <a:pathLst>
              <a:path w="932948" h="791095" extrusionOk="0">
                <a:moveTo>
                  <a:pt x="0" y="0"/>
                </a:moveTo>
                <a:lnTo>
                  <a:pt x="932948" y="0"/>
                </a:lnTo>
                <a:lnTo>
                  <a:pt x="932948" y="791095"/>
                </a:lnTo>
                <a:lnTo>
                  <a:pt x="0" y="79109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3635" r="-1363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52">
            <a:hlinkClick r:id="rId6" action="ppaction://hlinksldjump"/>
          </p:cNvPr>
          <p:cNvSpPr/>
          <p:nvPr/>
        </p:nvSpPr>
        <p:spPr>
          <a:xfrm>
            <a:off x="17323594" y="8317863"/>
            <a:ext cx="742949" cy="99613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 w="38100" cap="flat" cmpd="sng">
            <a:solidFill>
              <a:srgbClr val="CC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279;p48">
            <a:extLst>
              <a:ext uri="{FF2B5EF4-FFF2-40B4-BE49-F238E27FC236}">
                <a16:creationId xmlns:a16="http://schemas.microsoft.com/office/drawing/2014/main" id="{DAC999C9-2454-0048-F741-6D8A9AA4A225}"/>
              </a:ext>
            </a:extLst>
          </p:cNvPr>
          <p:cNvSpPr txBox="1"/>
          <p:nvPr/>
        </p:nvSpPr>
        <p:spPr>
          <a:xfrm>
            <a:off x="2411396" y="931613"/>
            <a:ext cx="1587660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FORTALECIMIENTO </a:t>
            </a:r>
            <a:r>
              <a:rPr lang="en-US" sz="48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 CAPACIDADES Y FORMACIÓN</a:t>
            </a:r>
            <a:endParaRPr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6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222" name="Google Shape;222;p6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6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WWW.YOURCOMPANY.COM</a:t>
              </a:r>
              <a:endParaRPr/>
            </a:p>
          </p:txBody>
        </p:sp>
      </p:grpSp>
      <p:sp>
        <p:nvSpPr>
          <p:cNvPr id="224" name="Google Shape;224;p6"/>
          <p:cNvSpPr/>
          <p:nvPr/>
        </p:nvSpPr>
        <p:spPr>
          <a:xfrm>
            <a:off x="0" y="3962400"/>
            <a:ext cx="18288000" cy="6324600"/>
          </a:xfrm>
          <a:custGeom>
            <a:avLst/>
            <a:gdLst/>
            <a:ahLst/>
            <a:cxnLst/>
            <a:rect l="l" t="t" r="r" b="b"/>
            <a:pathLst>
              <a:path w="24384000" h="8432800" extrusionOk="0">
                <a:moveTo>
                  <a:pt x="0" y="0"/>
                </a:moveTo>
                <a:lnTo>
                  <a:pt x="24384000" y="0"/>
                </a:lnTo>
                <a:lnTo>
                  <a:pt x="24384000" y="8432800"/>
                </a:lnTo>
                <a:lnTo>
                  <a:pt x="0" y="8432800"/>
                </a:lnTo>
                <a:close/>
              </a:path>
            </a:pathLst>
          </a:custGeom>
          <a:solidFill>
            <a:srgbClr val="CAEA0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0" y="0"/>
            <a:ext cx="18288000" cy="3962400"/>
          </a:xfrm>
          <a:custGeom>
            <a:avLst/>
            <a:gdLst/>
            <a:ahLst/>
            <a:cxnLst/>
            <a:rect l="l" t="t" r="r" b="b"/>
            <a:pathLst>
              <a:path w="24384000" h="5283200" extrusionOk="0">
                <a:moveTo>
                  <a:pt x="0" y="0"/>
                </a:moveTo>
                <a:lnTo>
                  <a:pt x="24384000" y="0"/>
                </a:lnTo>
                <a:lnTo>
                  <a:pt x="24384000" y="5283200"/>
                </a:lnTo>
                <a:lnTo>
                  <a:pt x="0" y="528320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6"/>
          <p:cNvSpPr/>
          <p:nvPr/>
        </p:nvSpPr>
        <p:spPr>
          <a:xfrm flipH="1">
            <a:off x="-9525" y="-2523017"/>
            <a:ext cx="18319219" cy="12205179"/>
          </a:xfrm>
          <a:custGeom>
            <a:avLst/>
            <a:gdLst/>
            <a:ahLst/>
            <a:cxnLst/>
            <a:rect l="l" t="t" r="r" b="b"/>
            <a:pathLst>
              <a:path w="18319219" h="12205179" extrusionOk="0">
                <a:moveTo>
                  <a:pt x="18319219" y="0"/>
                </a:moveTo>
                <a:lnTo>
                  <a:pt x="0" y="0"/>
                </a:lnTo>
                <a:lnTo>
                  <a:pt x="0" y="12205179"/>
                </a:lnTo>
                <a:lnTo>
                  <a:pt x="18319219" y="12205179"/>
                </a:lnTo>
                <a:lnTo>
                  <a:pt x="18319219" y="0"/>
                </a:lnTo>
                <a:close/>
              </a:path>
            </a:pathLst>
          </a:custGeom>
          <a:blipFill rotWithShape="1">
            <a:blip r:embed="rId3">
              <a:alphaModFix amt="6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7" name="Google Shape;227;p6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228" name="Google Shape;228;p6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6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</p:grpSp>
      <p:sp>
        <p:nvSpPr>
          <p:cNvPr id="230" name="Google Shape;230;p6"/>
          <p:cNvSpPr/>
          <p:nvPr/>
        </p:nvSpPr>
        <p:spPr>
          <a:xfrm>
            <a:off x="0" y="3962400"/>
            <a:ext cx="18288000" cy="6324600"/>
          </a:xfrm>
          <a:custGeom>
            <a:avLst/>
            <a:gdLst/>
            <a:ahLst/>
            <a:cxnLst/>
            <a:rect l="l" t="t" r="r" b="b"/>
            <a:pathLst>
              <a:path w="24384000" h="8432800" extrusionOk="0">
                <a:moveTo>
                  <a:pt x="0" y="0"/>
                </a:moveTo>
                <a:lnTo>
                  <a:pt x="24384000" y="0"/>
                </a:lnTo>
                <a:lnTo>
                  <a:pt x="24384000" y="8432800"/>
                </a:lnTo>
                <a:lnTo>
                  <a:pt x="0" y="8432800"/>
                </a:lnTo>
                <a:close/>
              </a:path>
            </a:pathLst>
          </a:custGeom>
          <a:solidFill>
            <a:srgbClr val="222A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6"/>
          <p:cNvGrpSpPr/>
          <p:nvPr/>
        </p:nvGrpSpPr>
        <p:grpSpPr>
          <a:xfrm>
            <a:off x="292895" y="2957512"/>
            <a:ext cx="4874419" cy="2636025"/>
            <a:chOff x="0" y="-19050"/>
            <a:chExt cx="6499225" cy="3514699"/>
          </a:xfrm>
        </p:grpSpPr>
        <p:sp>
          <p:nvSpPr>
            <p:cNvPr id="232" name="Google Shape;232;p6"/>
            <p:cNvSpPr/>
            <p:nvPr/>
          </p:nvSpPr>
          <p:spPr>
            <a:xfrm>
              <a:off x="0" y="0"/>
              <a:ext cx="6499225" cy="3495648"/>
            </a:xfrm>
            <a:custGeom>
              <a:avLst/>
              <a:gdLst/>
              <a:ahLst/>
              <a:cxnLst/>
              <a:rect l="l" t="t" r="r" b="b"/>
              <a:pathLst>
                <a:path w="6499225" h="3495648" extrusionOk="0">
                  <a:moveTo>
                    <a:pt x="0" y="0"/>
                  </a:moveTo>
                  <a:lnTo>
                    <a:pt x="6499225" y="0"/>
                  </a:lnTo>
                  <a:lnTo>
                    <a:pt x="6499225" y="3495648"/>
                  </a:lnTo>
                  <a:lnTo>
                    <a:pt x="0" y="3495648"/>
                  </a:lnTo>
                  <a:close/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6"/>
            <p:cNvSpPr txBox="1"/>
            <p:nvPr/>
          </p:nvSpPr>
          <p:spPr>
            <a:xfrm>
              <a:off x="0" y="-19050"/>
              <a:ext cx="6499224" cy="3514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ENFOQUE</a:t>
              </a:r>
              <a:r>
                <a:rPr lang="en-US" sz="7200">
                  <a:solidFill>
                    <a:srgbClr val="0D0D0D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lang="en-US" sz="7200" b="1">
                  <a:solidFill>
                    <a:srgbClr val="BA9A5D"/>
                  </a:solidFill>
                  <a:latin typeface="Raleway"/>
                  <a:ea typeface="Raleway"/>
                  <a:cs typeface="Raleway"/>
                  <a:sym typeface="Raleway"/>
                </a:rPr>
                <a:t>PILARES</a:t>
              </a:r>
              <a:endParaRPr/>
            </a:p>
          </p:txBody>
        </p:sp>
      </p:grpSp>
      <p:grpSp>
        <p:nvGrpSpPr>
          <p:cNvPr id="234" name="Google Shape;234;p6"/>
          <p:cNvGrpSpPr/>
          <p:nvPr/>
        </p:nvGrpSpPr>
        <p:grpSpPr>
          <a:xfrm>
            <a:off x="5167312" y="5079633"/>
            <a:ext cx="3255168" cy="1229250"/>
            <a:chOff x="0" y="-19050"/>
            <a:chExt cx="2635250" cy="995151"/>
          </a:xfrm>
        </p:grpSpPr>
        <p:sp>
          <p:nvSpPr>
            <p:cNvPr id="235" name="Google Shape;235;p6"/>
            <p:cNvSpPr/>
            <p:nvPr/>
          </p:nvSpPr>
          <p:spPr>
            <a:xfrm>
              <a:off x="0" y="0"/>
              <a:ext cx="2635250" cy="976101"/>
            </a:xfrm>
            <a:custGeom>
              <a:avLst/>
              <a:gdLst/>
              <a:ahLst/>
              <a:cxnLst/>
              <a:rect l="l" t="t" r="r" b="b"/>
              <a:pathLst>
                <a:path w="2635250" h="976101" extrusionOk="0">
                  <a:moveTo>
                    <a:pt x="0" y="0"/>
                  </a:moveTo>
                  <a:lnTo>
                    <a:pt x="2635250" y="0"/>
                  </a:lnTo>
                  <a:lnTo>
                    <a:pt x="2635250" y="976101"/>
                  </a:lnTo>
                  <a:lnTo>
                    <a:pt x="0" y="9761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6"/>
            <p:cNvSpPr txBox="1"/>
            <p:nvPr/>
          </p:nvSpPr>
          <p:spPr>
            <a:xfrm>
              <a:off x="0" y="-19050"/>
              <a:ext cx="2635250" cy="995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Técnicamente innovador</a:t>
              </a:r>
              <a:endParaRPr/>
            </a:p>
          </p:txBody>
        </p:sp>
      </p:grpSp>
      <p:grpSp>
        <p:nvGrpSpPr>
          <p:cNvPr id="237" name="Google Shape;237;p6"/>
          <p:cNvGrpSpPr/>
          <p:nvPr/>
        </p:nvGrpSpPr>
        <p:grpSpPr>
          <a:xfrm>
            <a:off x="9384507" y="5142257"/>
            <a:ext cx="3560208" cy="1646924"/>
            <a:chOff x="0" y="-19050"/>
            <a:chExt cx="4746945" cy="2195899"/>
          </a:xfrm>
        </p:grpSpPr>
        <p:sp>
          <p:nvSpPr>
            <p:cNvPr id="238" name="Google Shape;238;p6"/>
            <p:cNvSpPr/>
            <p:nvPr/>
          </p:nvSpPr>
          <p:spPr>
            <a:xfrm>
              <a:off x="0" y="0"/>
              <a:ext cx="4746945" cy="2176849"/>
            </a:xfrm>
            <a:custGeom>
              <a:avLst/>
              <a:gdLst/>
              <a:ahLst/>
              <a:cxnLst/>
              <a:rect l="l" t="t" r="r" b="b"/>
              <a:pathLst>
                <a:path w="4746945" h="2176849" extrusionOk="0">
                  <a:moveTo>
                    <a:pt x="0" y="0"/>
                  </a:moveTo>
                  <a:lnTo>
                    <a:pt x="4746945" y="0"/>
                  </a:lnTo>
                  <a:lnTo>
                    <a:pt x="4746945" y="2176849"/>
                  </a:lnTo>
                  <a:lnTo>
                    <a:pt x="0" y="21768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6"/>
            <p:cNvSpPr txBox="1"/>
            <p:nvPr/>
          </p:nvSpPr>
          <p:spPr>
            <a:xfrm>
              <a:off x="0" y="-19050"/>
              <a:ext cx="4746945" cy="21958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Financieramente Sólido</a:t>
              </a:r>
              <a:endParaRPr/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40" name="Google Shape;240;p6"/>
          <p:cNvGrpSpPr/>
          <p:nvPr/>
        </p:nvGrpSpPr>
        <p:grpSpPr>
          <a:xfrm>
            <a:off x="14280715" y="5454878"/>
            <a:ext cx="3379361" cy="746362"/>
            <a:chOff x="0" y="-19050"/>
            <a:chExt cx="4505815" cy="995151"/>
          </a:xfrm>
        </p:grpSpPr>
        <p:sp>
          <p:nvSpPr>
            <p:cNvPr id="241" name="Google Shape;241;p6"/>
            <p:cNvSpPr/>
            <p:nvPr/>
          </p:nvSpPr>
          <p:spPr>
            <a:xfrm>
              <a:off x="0" y="0"/>
              <a:ext cx="4505815" cy="976101"/>
            </a:xfrm>
            <a:custGeom>
              <a:avLst/>
              <a:gdLst/>
              <a:ahLst/>
              <a:cxnLst/>
              <a:rect l="l" t="t" r="r" b="b"/>
              <a:pathLst>
                <a:path w="4505815" h="976101" extrusionOk="0">
                  <a:moveTo>
                    <a:pt x="0" y="0"/>
                  </a:moveTo>
                  <a:lnTo>
                    <a:pt x="4505815" y="0"/>
                  </a:lnTo>
                  <a:lnTo>
                    <a:pt x="4505815" y="976101"/>
                  </a:lnTo>
                  <a:lnTo>
                    <a:pt x="0" y="9761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6"/>
            <p:cNvSpPr txBox="1"/>
            <p:nvPr/>
          </p:nvSpPr>
          <p:spPr>
            <a:xfrm>
              <a:off x="0" y="-19050"/>
              <a:ext cx="4505815" cy="995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Socialmente responsable</a:t>
              </a:r>
              <a:endParaRPr/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43" name="Google Shape;243;p6" descr="Logotipo  El contenido generado por IA puede ser incorrecto."/>
          <p:cNvSpPr/>
          <p:nvPr/>
        </p:nvSpPr>
        <p:spPr>
          <a:xfrm>
            <a:off x="1259682" y="311944"/>
            <a:ext cx="1914525" cy="2347913"/>
          </a:xfrm>
          <a:custGeom>
            <a:avLst/>
            <a:gdLst/>
            <a:ahLst/>
            <a:cxnLst/>
            <a:rect l="l" t="t" r="r" b="b"/>
            <a:pathLst>
              <a:path w="2552700" h="3130550" extrusionOk="0">
                <a:moveTo>
                  <a:pt x="0" y="0"/>
                </a:moveTo>
                <a:lnTo>
                  <a:pt x="2552700" y="0"/>
                </a:lnTo>
                <a:lnTo>
                  <a:pt x="2552700" y="3130550"/>
                </a:lnTo>
                <a:lnTo>
                  <a:pt x="0" y="3130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6144841" y="4582591"/>
            <a:ext cx="621482" cy="675524"/>
          </a:xfrm>
          <a:custGeom>
            <a:avLst/>
            <a:gdLst/>
            <a:ahLst/>
            <a:cxnLst/>
            <a:rect l="l" t="t" r="r" b="b"/>
            <a:pathLst>
              <a:path w="621482" h="675524" extrusionOk="0">
                <a:moveTo>
                  <a:pt x="0" y="0"/>
                </a:moveTo>
                <a:lnTo>
                  <a:pt x="621482" y="0"/>
                </a:lnTo>
                <a:lnTo>
                  <a:pt x="621482" y="675524"/>
                </a:lnTo>
                <a:lnTo>
                  <a:pt x="0" y="675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6"/>
          <p:cNvSpPr/>
          <p:nvPr/>
        </p:nvSpPr>
        <p:spPr>
          <a:xfrm>
            <a:off x="10767273" y="4690401"/>
            <a:ext cx="549739" cy="636456"/>
          </a:xfrm>
          <a:custGeom>
            <a:avLst/>
            <a:gdLst/>
            <a:ahLst/>
            <a:cxnLst/>
            <a:rect l="l" t="t" r="r" b="b"/>
            <a:pathLst>
              <a:path w="549739" h="636456" extrusionOk="0">
                <a:moveTo>
                  <a:pt x="0" y="0"/>
                </a:moveTo>
                <a:lnTo>
                  <a:pt x="549738" y="0"/>
                </a:lnTo>
                <a:lnTo>
                  <a:pt x="549738" y="636456"/>
                </a:lnTo>
                <a:lnTo>
                  <a:pt x="0" y="636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6"/>
          <p:cNvSpPr/>
          <p:nvPr/>
        </p:nvSpPr>
        <p:spPr>
          <a:xfrm>
            <a:off x="15664443" y="4727535"/>
            <a:ext cx="611906" cy="562188"/>
          </a:xfrm>
          <a:custGeom>
            <a:avLst/>
            <a:gdLst/>
            <a:ahLst/>
            <a:cxnLst/>
            <a:rect l="l" t="t" r="r" b="b"/>
            <a:pathLst>
              <a:path w="611906" h="562188" extrusionOk="0">
                <a:moveTo>
                  <a:pt x="0" y="0"/>
                </a:moveTo>
                <a:lnTo>
                  <a:pt x="611906" y="0"/>
                </a:lnTo>
                <a:lnTo>
                  <a:pt x="611906" y="562188"/>
                </a:lnTo>
                <a:lnTo>
                  <a:pt x="0" y="562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" name="Google Shape;247;p6"/>
          <p:cNvGrpSpPr/>
          <p:nvPr/>
        </p:nvGrpSpPr>
        <p:grpSpPr>
          <a:xfrm>
            <a:off x="5138739" y="8239347"/>
            <a:ext cx="3255168" cy="1229250"/>
            <a:chOff x="0" y="-19050"/>
            <a:chExt cx="2635250" cy="995151"/>
          </a:xfrm>
        </p:grpSpPr>
        <p:sp>
          <p:nvSpPr>
            <p:cNvPr id="248" name="Google Shape;248;p6"/>
            <p:cNvSpPr/>
            <p:nvPr/>
          </p:nvSpPr>
          <p:spPr>
            <a:xfrm>
              <a:off x="0" y="0"/>
              <a:ext cx="2635250" cy="976101"/>
            </a:xfrm>
            <a:custGeom>
              <a:avLst/>
              <a:gdLst/>
              <a:ahLst/>
              <a:cxnLst/>
              <a:rect l="l" t="t" r="r" b="b"/>
              <a:pathLst>
                <a:path w="2635250" h="976101" extrusionOk="0">
                  <a:moveTo>
                    <a:pt x="0" y="0"/>
                  </a:moveTo>
                  <a:lnTo>
                    <a:pt x="2635250" y="0"/>
                  </a:lnTo>
                  <a:lnTo>
                    <a:pt x="2635250" y="976101"/>
                  </a:lnTo>
                  <a:lnTo>
                    <a:pt x="0" y="9761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6"/>
            <p:cNvSpPr txBox="1"/>
            <p:nvPr/>
          </p:nvSpPr>
          <p:spPr>
            <a:xfrm>
              <a:off x="0" y="-19050"/>
              <a:ext cx="2635250" cy="995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BA9A5D"/>
                  </a:solidFill>
                  <a:latin typeface="Raleway"/>
                  <a:ea typeface="Raleway"/>
                  <a:cs typeface="Raleway"/>
                  <a:sym typeface="Raleway"/>
                </a:rPr>
                <a:t>Cumplimiento normativo</a:t>
              </a:r>
              <a:endParaRPr/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50" name="Google Shape;250;p6"/>
          <p:cNvGrpSpPr/>
          <p:nvPr/>
        </p:nvGrpSpPr>
        <p:grpSpPr>
          <a:xfrm>
            <a:off x="9536907" y="8327196"/>
            <a:ext cx="3560208" cy="780607"/>
            <a:chOff x="0" y="-19050"/>
            <a:chExt cx="4746945" cy="1040810"/>
          </a:xfrm>
        </p:grpSpPr>
        <p:sp>
          <p:nvSpPr>
            <p:cNvPr id="251" name="Google Shape;251;p6"/>
            <p:cNvSpPr/>
            <p:nvPr/>
          </p:nvSpPr>
          <p:spPr>
            <a:xfrm>
              <a:off x="0" y="0"/>
              <a:ext cx="4746945" cy="1021760"/>
            </a:xfrm>
            <a:custGeom>
              <a:avLst/>
              <a:gdLst/>
              <a:ahLst/>
              <a:cxnLst/>
              <a:rect l="l" t="t" r="r" b="b"/>
              <a:pathLst>
                <a:path w="4746945" h="1021760" extrusionOk="0">
                  <a:moveTo>
                    <a:pt x="0" y="0"/>
                  </a:moveTo>
                  <a:lnTo>
                    <a:pt x="4746945" y="0"/>
                  </a:lnTo>
                  <a:lnTo>
                    <a:pt x="4746945" y="1021760"/>
                  </a:lnTo>
                  <a:lnTo>
                    <a:pt x="0" y="10217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6"/>
            <p:cNvSpPr txBox="1"/>
            <p:nvPr/>
          </p:nvSpPr>
          <p:spPr>
            <a:xfrm>
              <a:off x="0" y="-19050"/>
              <a:ext cx="4746945" cy="104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BA9A5D"/>
                  </a:solidFill>
                  <a:latin typeface="Raleway"/>
                  <a:ea typeface="Raleway"/>
                  <a:cs typeface="Raleway"/>
                  <a:sym typeface="Raleway"/>
                </a:rPr>
                <a:t>Transparencia</a:t>
              </a:r>
              <a:endParaRPr/>
            </a:p>
          </p:txBody>
        </p:sp>
      </p:grpSp>
      <p:grpSp>
        <p:nvGrpSpPr>
          <p:cNvPr id="253" name="Google Shape;253;p6"/>
          <p:cNvGrpSpPr/>
          <p:nvPr/>
        </p:nvGrpSpPr>
        <p:grpSpPr>
          <a:xfrm>
            <a:off x="14299039" y="8511938"/>
            <a:ext cx="3379361" cy="746362"/>
            <a:chOff x="0" y="-19050"/>
            <a:chExt cx="4505815" cy="995151"/>
          </a:xfrm>
        </p:grpSpPr>
        <p:sp>
          <p:nvSpPr>
            <p:cNvPr id="254" name="Google Shape;254;p6"/>
            <p:cNvSpPr/>
            <p:nvPr/>
          </p:nvSpPr>
          <p:spPr>
            <a:xfrm>
              <a:off x="0" y="0"/>
              <a:ext cx="4505815" cy="976101"/>
            </a:xfrm>
            <a:custGeom>
              <a:avLst/>
              <a:gdLst/>
              <a:ahLst/>
              <a:cxnLst/>
              <a:rect l="l" t="t" r="r" b="b"/>
              <a:pathLst>
                <a:path w="4505815" h="976101" extrusionOk="0">
                  <a:moveTo>
                    <a:pt x="0" y="0"/>
                  </a:moveTo>
                  <a:lnTo>
                    <a:pt x="4505815" y="0"/>
                  </a:lnTo>
                  <a:lnTo>
                    <a:pt x="4505815" y="976101"/>
                  </a:lnTo>
                  <a:lnTo>
                    <a:pt x="0" y="9761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6"/>
            <p:cNvSpPr txBox="1"/>
            <p:nvPr/>
          </p:nvSpPr>
          <p:spPr>
            <a:xfrm>
              <a:off x="0" y="-19050"/>
              <a:ext cx="4505815" cy="995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BA9A5D"/>
                  </a:solidFill>
                  <a:latin typeface="Raleway"/>
                  <a:ea typeface="Raleway"/>
                  <a:cs typeface="Raleway"/>
                  <a:sym typeface="Raleway"/>
                </a:rPr>
                <a:t>Rendición de cuentas</a:t>
              </a:r>
              <a:endParaRPr/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56" name="Google Shape;256;p6"/>
          <p:cNvSpPr/>
          <p:nvPr/>
        </p:nvSpPr>
        <p:spPr>
          <a:xfrm>
            <a:off x="10767273" y="7548700"/>
            <a:ext cx="730935" cy="792783"/>
          </a:xfrm>
          <a:custGeom>
            <a:avLst/>
            <a:gdLst/>
            <a:ahLst/>
            <a:cxnLst/>
            <a:rect l="l" t="t" r="r" b="b"/>
            <a:pathLst>
              <a:path w="730935" h="792783" extrusionOk="0">
                <a:moveTo>
                  <a:pt x="0" y="0"/>
                </a:moveTo>
                <a:lnTo>
                  <a:pt x="730935" y="0"/>
                </a:lnTo>
                <a:lnTo>
                  <a:pt x="730935" y="792783"/>
                </a:lnTo>
                <a:lnTo>
                  <a:pt x="0" y="792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/>
          <p:nvPr/>
        </p:nvSpPr>
        <p:spPr>
          <a:xfrm>
            <a:off x="6225756" y="7649214"/>
            <a:ext cx="810028" cy="797566"/>
          </a:xfrm>
          <a:custGeom>
            <a:avLst/>
            <a:gdLst/>
            <a:ahLst/>
            <a:cxnLst/>
            <a:rect l="l" t="t" r="r" b="b"/>
            <a:pathLst>
              <a:path w="810028" h="797566" extrusionOk="0">
                <a:moveTo>
                  <a:pt x="0" y="0"/>
                </a:moveTo>
                <a:lnTo>
                  <a:pt x="810028" y="0"/>
                </a:lnTo>
                <a:lnTo>
                  <a:pt x="810028" y="797566"/>
                </a:lnTo>
                <a:lnTo>
                  <a:pt x="0" y="797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6"/>
          <p:cNvSpPr/>
          <p:nvPr/>
        </p:nvSpPr>
        <p:spPr>
          <a:xfrm>
            <a:off x="15840315" y="7711866"/>
            <a:ext cx="576626" cy="560496"/>
          </a:xfrm>
          <a:custGeom>
            <a:avLst/>
            <a:gdLst/>
            <a:ahLst/>
            <a:cxnLst/>
            <a:rect l="l" t="t" r="r" b="b"/>
            <a:pathLst>
              <a:path w="576626" h="560496" extrusionOk="0">
                <a:moveTo>
                  <a:pt x="0" y="0"/>
                </a:moveTo>
                <a:lnTo>
                  <a:pt x="576626" y="0"/>
                </a:lnTo>
                <a:lnTo>
                  <a:pt x="576626" y="560496"/>
                </a:lnTo>
                <a:lnTo>
                  <a:pt x="0" y="560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6"/>
          <p:cNvSpPr txBox="1"/>
          <p:nvPr/>
        </p:nvSpPr>
        <p:spPr>
          <a:xfrm>
            <a:off x="5167312" y="6239190"/>
            <a:ext cx="3736943" cy="141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Diseñamos soluciones ágiles, colaborativas y adaptadas al contexto, integrando metodologías de innovación, tecnologías emergentes y conocimiento territorial para responder con eficacia a desafíos complejos.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6"/>
          <p:cNvSpPr txBox="1"/>
          <p:nvPr/>
        </p:nvSpPr>
        <p:spPr>
          <a:xfrm>
            <a:off x="9384507" y="6270783"/>
            <a:ext cx="3922601" cy="95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 sustenta en un modelo económico viable, transparente y escalable, con gestión eficiente de recursos, retorno social medible y capacidad de atraer inversión y alianzas estratégicas. </a:t>
            </a:r>
            <a:endParaRPr/>
          </a:p>
        </p:txBody>
      </p:sp>
      <p:sp>
        <p:nvSpPr>
          <p:cNvPr id="261" name="Google Shape;261;p6"/>
          <p:cNvSpPr txBox="1"/>
          <p:nvPr/>
        </p:nvSpPr>
        <p:spPr>
          <a:xfrm>
            <a:off x="14280715" y="6239190"/>
            <a:ext cx="3773388" cy="95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Promueve inclusión, equidad y corresponsabilidad, generando valor compartido, fortalecimiento comunitario y respeto por la diversidad cultural y ambiental.</a:t>
            </a:r>
            <a:endParaRPr/>
          </a:p>
        </p:txBody>
      </p:sp>
      <p:sp>
        <p:nvSpPr>
          <p:cNvPr id="262" name="Google Shape;262;p6"/>
          <p:cNvSpPr txBox="1"/>
          <p:nvPr/>
        </p:nvSpPr>
        <p:spPr>
          <a:xfrm>
            <a:off x="455772" y="5753577"/>
            <a:ext cx="4481988" cy="120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Nos permite acompañar a nuestros aliados en todas las etapas del ciclo de vida de un proyecto, contribuyendo de manera efectiva a procesos de transformación territorial y social.</a:t>
            </a:r>
            <a:endParaRPr/>
          </a:p>
          <a:p>
            <a:pPr marL="0" marR="0" lvl="0" indent="0" algn="l" rtl="0">
              <a:lnSpc>
                <a:spcPct val="11993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75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6"/>
          <p:cNvSpPr txBox="1"/>
          <p:nvPr/>
        </p:nvSpPr>
        <p:spPr>
          <a:xfrm>
            <a:off x="5167312" y="8973189"/>
            <a:ext cx="3736943" cy="95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Aseguramos la alineación con marcos legales, regulatorios y técnicos aplicables, fortaleciendo la legitimidad y sostenibilidad de las iniciativas en cada iniciativa.</a:t>
            </a:r>
            <a:endParaRPr/>
          </a:p>
        </p:txBody>
      </p:sp>
      <p:sp>
        <p:nvSpPr>
          <p:cNvPr id="264" name="Google Shape;264;p6"/>
          <p:cNvSpPr txBox="1"/>
          <p:nvPr/>
        </p:nvSpPr>
        <p:spPr>
          <a:xfrm>
            <a:off x="9536907" y="9105792"/>
            <a:ext cx="3922601" cy="95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Promovemos procesos abiertos, trazables y verificables, que facilitan la confianza entre actores, la toma de decisiones informada y la articulación multisectorial.</a:t>
            </a:r>
            <a:endParaRPr/>
          </a:p>
        </p:txBody>
      </p:sp>
      <p:sp>
        <p:nvSpPr>
          <p:cNvPr id="265" name="Google Shape;265;p6"/>
          <p:cNvSpPr txBox="1"/>
          <p:nvPr/>
        </p:nvSpPr>
        <p:spPr>
          <a:xfrm>
            <a:off x="14236102" y="9062821"/>
            <a:ext cx="3773388" cy="95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Impulsamos mecanismos claros de seguimiento, evaluación y comunicación de resultados, garantizando responsabilidad compartida y generación de impacto medible.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"/>
          <p:cNvSpPr/>
          <p:nvPr/>
        </p:nvSpPr>
        <p:spPr>
          <a:xfrm>
            <a:off x="0" y="3619500"/>
            <a:ext cx="18288000" cy="6667500"/>
          </a:xfrm>
          <a:custGeom>
            <a:avLst/>
            <a:gdLst/>
            <a:ahLst/>
            <a:cxnLst/>
            <a:rect l="l" t="t" r="r" b="b"/>
            <a:pathLst>
              <a:path w="24384000" h="8890000" extrusionOk="0">
                <a:moveTo>
                  <a:pt x="0" y="0"/>
                </a:moveTo>
                <a:lnTo>
                  <a:pt x="24384000" y="0"/>
                </a:lnTo>
                <a:lnTo>
                  <a:pt x="24384000" y="8890000"/>
                </a:lnTo>
                <a:lnTo>
                  <a:pt x="0" y="8890000"/>
                </a:lnTo>
                <a:close/>
              </a:path>
            </a:pathLst>
          </a:custGeom>
          <a:solidFill>
            <a:srgbClr val="0D0D0D">
              <a:alpha val="2039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5" name="Google Shape;275;p7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276" name="Google Shape;276;p7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7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278" name="Google Shape;278;p7"/>
          <p:cNvSpPr/>
          <p:nvPr/>
        </p:nvSpPr>
        <p:spPr>
          <a:xfrm>
            <a:off x="-2934843" y="-10136983"/>
            <a:ext cx="21804935" cy="14087478"/>
          </a:xfrm>
          <a:custGeom>
            <a:avLst/>
            <a:gdLst/>
            <a:ahLst/>
            <a:cxnLst/>
            <a:rect l="l" t="t" r="r" b="b"/>
            <a:pathLst>
              <a:path w="21804935" h="14087478" extrusionOk="0">
                <a:moveTo>
                  <a:pt x="0" y="0"/>
                </a:moveTo>
                <a:lnTo>
                  <a:pt x="21804935" y="0"/>
                </a:lnTo>
                <a:lnTo>
                  <a:pt x="21804935" y="14087478"/>
                </a:lnTo>
                <a:lnTo>
                  <a:pt x="0" y="140874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1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7"/>
          <p:cNvSpPr/>
          <p:nvPr/>
        </p:nvSpPr>
        <p:spPr>
          <a:xfrm rot="10800000">
            <a:off x="8615362" y="3950495"/>
            <a:ext cx="1590675" cy="862012"/>
          </a:xfrm>
          <a:custGeom>
            <a:avLst/>
            <a:gdLst/>
            <a:ahLst/>
            <a:cxnLst/>
            <a:rect l="l" t="t" r="r" b="b"/>
            <a:pathLst>
              <a:path w="2120900" h="1149350" extrusionOk="0">
                <a:moveTo>
                  <a:pt x="0" y="1149350"/>
                </a:moveTo>
                <a:lnTo>
                  <a:pt x="1060450" y="0"/>
                </a:lnTo>
                <a:lnTo>
                  <a:pt x="2120900" y="1149350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0" name="Google Shape;280;p7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281" name="Google Shape;281;p7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7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1714500" y="3009900"/>
            <a:ext cx="15392400" cy="1371600"/>
          </a:xfrm>
          <a:custGeom>
            <a:avLst/>
            <a:gdLst/>
            <a:ahLst/>
            <a:cxnLst/>
            <a:rect l="l" t="t" r="r" b="b"/>
            <a:pathLst>
              <a:path w="20523200" h="1828800" extrusionOk="0">
                <a:moveTo>
                  <a:pt x="0" y="914400"/>
                </a:moveTo>
                <a:cubicBezTo>
                  <a:pt x="0" y="409448"/>
                  <a:pt x="409448" y="0"/>
                  <a:pt x="914400" y="0"/>
                </a:cubicBezTo>
                <a:lnTo>
                  <a:pt x="19608800" y="0"/>
                </a:lnTo>
                <a:cubicBezTo>
                  <a:pt x="20113752" y="0"/>
                  <a:pt x="20523200" y="409448"/>
                  <a:pt x="20523200" y="914400"/>
                </a:cubicBezTo>
                <a:cubicBezTo>
                  <a:pt x="20523200" y="1419352"/>
                  <a:pt x="20113752" y="1828800"/>
                  <a:pt x="19608800" y="1828800"/>
                </a:cubicBezTo>
                <a:lnTo>
                  <a:pt x="914400" y="1828800"/>
                </a:lnTo>
                <a:cubicBezTo>
                  <a:pt x="409448" y="1828800"/>
                  <a:pt x="0" y="1419352"/>
                  <a:pt x="0" y="914400"/>
                </a:cubicBezTo>
                <a:close/>
              </a:path>
            </a:pathLst>
          </a:custGeom>
          <a:solidFill>
            <a:srgbClr val="333F5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7"/>
          <p:cNvSpPr/>
          <p:nvPr/>
        </p:nvSpPr>
        <p:spPr>
          <a:xfrm>
            <a:off x="2667000" y="5133975"/>
            <a:ext cx="3083719" cy="4538661"/>
          </a:xfrm>
          <a:custGeom>
            <a:avLst/>
            <a:gdLst/>
            <a:ahLst/>
            <a:cxnLst/>
            <a:rect l="l" t="t" r="r" b="b"/>
            <a:pathLst>
              <a:path w="4111625" h="6051548" extrusionOk="0">
                <a:moveTo>
                  <a:pt x="19050" y="0"/>
                </a:moveTo>
                <a:lnTo>
                  <a:pt x="4092575" y="0"/>
                </a:lnTo>
                <a:cubicBezTo>
                  <a:pt x="4103116" y="0"/>
                  <a:pt x="4111625" y="12524"/>
                  <a:pt x="4111625" y="28038"/>
                </a:cubicBezTo>
                <a:lnTo>
                  <a:pt x="4111625" y="6023511"/>
                </a:lnTo>
                <a:cubicBezTo>
                  <a:pt x="4111625" y="6039025"/>
                  <a:pt x="4103116" y="6051548"/>
                  <a:pt x="4092575" y="6051548"/>
                </a:cubicBezTo>
                <a:lnTo>
                  <a:pt x="19050" y="6051548"/>
                </a:lnTo>
                <a:cubicBezTo>
                  <a:pt x="8509" y="6051548"/>
                  <a:pt x="0" y="6039025"/>
                  <a:pt x="0" y="6023511"/>
                </a:cubicBezTo>
                <a:lnTo>
                  <a:pt x="0" y="28038"/>
                </a:lnTo>
                <a:cubicBezTo>
                  <a:pt x="0" y="12524"/>
                  <a:pt x="8509" y="0"/>
                  <a:pt x="19050" y="0"/>
                </a:cubicBezTo>
                <a:moveTo>
                  <a:pt x="19050" y="56076"/>
                </a:moveTo>
                <a:lnTo>
                  <a:pt x="19050" y="28038"/>
                </a:lnTo>
                <a:lnTo>
                  <a:pt x="38100" y="28038"/>
                </a:lnTo>
                <a:lnTo>
                  <a:pt x="38100" y="6023511"/>
                </a:lnTo>
                <a:lnTo>
                  <a:pt x="19050" y="6023511"/>
                </a:lnTo>
                <a:lnTo>
                  <a:pt x="19050" y="5995472"/>
                </a:lnTo>
                <a:lnTo>
                  <a:pt x="4092575" y="5995472"/>
                </a:lnTo>
                <a:lnTo>
                  <a:pt x="4092575" y="6023511"/>
                </a:lnTo>
                <a:lnTo>
                  <a:pt x="4073525" y="6023511"/>
                </a:lnTo>
                <a:lnTo>
                  <a:pt x="4073525" y="28038"/>
                </a:lnTo>
                <a:lnTo>
                  <a:pt x="4092575" y="28038"/>
                </a:lnTo>
                <a:lnTo>
                  <a:pt x="4092575" y="56076"/>
                </a:lnTo>
                <a:lnTo>
                  <a:pt x="19050" y="560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" name="Google Shape;285;p7"/>
          <p:cNvGrpSpPr/>
          <p:nvPr/>
        </p:nvGrpSpPr>
        <p:grpSpPr>
          <a:xfrm>
            <a:off x="2934652" y="5685422"/>
            <a:ext cx="2816067" cy="1060660"/>
            <a:chOff x="0" y="-19050"/>
            <a:chExt cx="3754756" cy="1414214"/>
          </a:xfrm>
        </p:grpSpPr>
        <p:sp>
          <p:nvSpPr>
            <p:cNvPr id="286" name="Google Shape;286;p7"/>
            <p:cNvSpPr/>
            <p:nvPr/>
          </p:nvSpPr>
          <p:spPr>
            <a:xfrm>
              <a:off x="0" y="0"/>
              <a:ext cx="3754756" cy="1395164"/>
            </a:xfrm>
            <a:custGeom>
              <a:avLst/>
              <a:gdLst/>
              <a:ahLst/>
              <a:cxnLst/>
              <a:rect l="l" t="t" r="r" b="b"/>
              <a:pathLst>
                <a:path w="3754756" h="1395164" extrusionOk="0">
                  <a:moveTo>
                    <a:pt x="0" y="0"/>
                  </a:moveTo>
                  <a:lnTo>
                    <a:pt x="3754756" y="0"/>
                  </a:lnTo>
                  <a:lnTo>
                    <a:pt x="3754756" y="1395164"/>
                  </a:lnTo>
                  <a:lnTo>
                    <a:pt x="0" y="13951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7"/>
            <p:cNvSpPr txBox="1"/>
            <p:nvPr/>
          </p:nvSpPr>
          <p:spPr>
            <a:xfrm>
              <a:off x="0" y="-19050"/>
              <a:ext cx="3754756" cy="1414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181E26"/>
                  </a:solidFill>
                  <a:latin typeface="Raleway"/>
                  <a:ea typeface="Raleway"/>
                  <a:cs typeface="Raleway"/>
                  <a:sym typeface="Raleway"/>
                </a:rPr>
                <a:t>Consultoría y Asesoría</a:t>
              </a:r>
              <a:endParaRPr sz="2100" b="1">
                <a:solidFill>
                  <a:srgbClr val="181E26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>
                <a:solidFill>
                  <a:srgbClr val="181E26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88" name="Google Shape;288;p7"/>
          <p:cNvSpPr/>
          <p:nvPr/>
        </p:nvSpPr>
        <p:spPr>
          <a:xfrm>
            <a:off x="6117432" y="5133975"/>
            <a:ext cx="3083719" cy="4538661"/>
          </a:xfrm>
          <a:custGeom>
            <a:avLst/>
            <a:gdLst/>
            <a:ahLst/>
            <a:cxnLst/>
            <a:rect l="l" t="t" r="r" b="b"/>
            <a:pathLst>
              <a:path w="4111625" h="6051548" extrusionOk="0">
                <a:moveTo>
                  <a:pt x="19050" y="0"/>
                </a:moveTo>
                <a:lnTo>
                  <a:pt x="4092575" y="0"/>
                </a:lnTo>
                <a:cubicBezTo>
                  <a:pt x="4103116" y="0"/>
                  <a:pt x="4111625" y="12524"/>
                  <a:pt x="4111625" y="28038"/>
                </a:cubicBezTo>
                <a:lnTo>
                  <a:pt x="4111625" y="6023511"/>
                </a:lnTo>
                <a:cubicBezTo>
                  <a:pt x="4111625" y="6039025"/>
                  <a:pt x="4103116" y="6051548"/>
                  <a:pt x="4092575" y="6051548"/>
                </a:cubicBezTo>
                <a:lnTo>
                  <a:pt x="19050" y="6051548"/>
                </a:lnTo>
                <a:cubicBezTo>
                  <a:pt x="8509" y="6051548"/>
                  <a:pt x="0" y="6039025"/>
                  <a:pt x="0" y="6023511"/>
                </a:cubicBezTo>
                <a:lnTo>
                  <a:pt x="0" y="28038"/>
                </a:lnTo>
                <a:cubicBezTo>
                  <a:pt x="0" y="12524"/>
                  <a:pt x="8509" y="0"/>
                  <a:pt x="19050" y="0"/>
                </a:cubicBezTo>
                <a:moveTo>
                  <a:pt x="19050" y="56076"/>
                </a:moveTo>
                <a:lnTo>
                  <a:pt x="19050" y="28038"/>
                </a:lnTo>
                <a:lnTo>
                  <a:pt x="38100" y="28038"/>
                </a:lnTo>
                <a:lnTo>
                  <a:pt x="38100" y="6023511"/>
                </a:lnTo>
                <a:lnTo>
                  <a:pt x="19050" y="6023511"/>
                </a:lnTo>
                <a:lnTo>
                  <a:pt x="19050" y="5995472"/>
                </a:lnTo>
                <a:lnTo>
                  <a:pt x="4092575" y="5995472"/>
                </a:lnTo>
                <a:lnTo>
                  <a:pt x="4092575" y="6023511"/>
                </a:lnTo>
                <a:lnTo>
                  <a:pt x="4073525" y="6023511"/>
                </a:lnTo>
                <a:lnTo>
                  <a:pt x="4073525" y="28038"/>
                </a:lnTo>
                <a:lnTo>
                  <a:pt x="4092575" y="28038"/>
                </a:lnTo>
                <a:lnTo>
                  <a:pt x="4092575" y="56076"/>
                </a:lnTo>
                <a:lnTo>
                  <a:pt x="19050" y="560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oogle Shape;289;p7"/>
          <p:cNvGrpSpPr/>
          <p:nvPr/>
        </p:nvGrpSpPr>
        <p:grpSpPr>
          <a:xfrm>
            <a:off x="6385085" y="5263994"/>
            <a:ext cx="2706528" cy="1689257"/>
            <a:chOff x="0" y="-19050"/>
            <a:chExt cx="3608704" cy="2252342"/>
          </a:xfrm>
        </p:grpSpPr>
        <p:sp>
          <p:nvSpPr>
            <p:cNvPr id="290" name="Google Shape;290;p7"/>
            <p:cNvSpPr/>
            <p:nvPr/>
          </p:nvSpPr>
          <p:spPr>
            <a:xfrm>
              <a:off x="0" y="0"/>
              <a:ext cx="3608704" cy="2233292"/>
            </a:xfrm>
            <a:custGeom>
              <a:avLst/>
              <a:gdLst/>
              <a:ahLst/>
              <a:cxnLst/>
              <a:rect l="l" t="t" r="r" b="b"/>
              <a:pathLst>
                <a:path w="3608704" h="2233292" extrusionOk="0">
                  <a:moveTo>
                    <a:pt x="0" y="0"/>
                  </a:moveTo>
                  <a:lnTo>
                    <a:pt x="3608704" y="0"/>
                  </a:lnTo>
                  <a:lnTo>
                    <a:pt x="3608704" y="2233292"/>
                  </a:lnTo>
                  <a:lnTo>
                    <a:pt x="0" y="22332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7"/>
            <p:cNvSpPr txBox="1"/>
            <p:nvPr/>
          </p:nvSpPr>
          <p:spPr>
            <a:xfrm>
              <a:off x="0" y="-19050"/>
              <a:ext cx="3608704" cy="2252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181E26"/>
                  </a:solidFill>
                  <a:latin typeface="Raleway"/>
                  <a:ea typeface="Raleway"/>
                  <a:cs typeface="Raleway"/>
                  <a:sym typeface="Raleway"/>
                </a:rPr>
                <a:t>Diseñar, </a:t>
              </a:r>
              <a:endParaRPr/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181E26"/>
                  </a:solidFill>
                  <a:latin typeface="Raleway"/>
                  <a:ea typeface="Raleway"/>
                  <a:cs typeface="Raleway"/>
                  <a:sym typeface="Raleway"/>
                </a:rPr>
                <a:t>desarrollar, formular, analizar y evaluar</a:t>
              </a:r>
              <a:endParaRPr sz="2100" b="1">
                <a:solidFill>
                  <a:srgbClr val="181E26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>
                <a:solidFill>
                  <a:srgbClr val="181E26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92" name="Google Shape;292;p7"/>
          <p:cNvSpPr/>
          <p:nvPr/>
        </p:nvSpPr>
        <p:spPr>
          <a:xfrm>
            <a:off x="9567863" y="5133975"/>
            <a:ext cx="3083719" cy="4538661"/>
          </a:xfrm>
          <a:custGeom>
            <a:avLst/>
            <a:gdLst/>
            <a:ahLst/>
            <a:cxnLst/>
            <a:rect l="l" t="t" r="r" b="b"/>
            <a:pathLst>
              <a:path w="4111625" h="6051548" extrusionOk="0">
                <a:moveTo>
                  <a:pt x="19050" y="0"/>
                </a:moveTo>
                <a:lnTo>
                  <a:pt x="4092575" y="0"/>
                </a:lnTo>
                <a:cubicBezTo>
                  <a:pt x="4103116" y="0"/>
                  <a:pt x="4111625" y="12524"/>
                  <a:pt x="4111625" y="28038"/>
                </a:cubicBezTo>
                <a:lnTo>
                  <a:pt x="4111625" y="6023511"/>
                </a:lnTo>
                <a:cubicBezTo>
                  <a:pt x="4111625" y="6039025"/>
                  <a:pt x="4103116" y="6051548"/>
                  <a:pt x="4092575" y="6051548"/>
                </a:cubicBezTo>
                <a:lnTo>
                  <a:pt x="19050" y="6051548"/>
                </a:lnTo>
                <a:cubicBezTo>
                  <a:pt x="8509" y="6051548"/>
                  <a:pt x="0" y="6039025"/>
                  <a:pt x="0" y="6023511"/>
                </a:cubicBezTo>
                <a:lnTo>
                  <a:pt x="0" y="28038"/>
                </a:lnTo>
                <a:cubicBezTo>
                  <a:pt x="0" y="12524"/>
                  <a:pt x="8509" y="0"/>
                  <a:pt x="19050" y="0"/>
                </a:cubicBezTo>
                <a:moveTo>
                  <a:pt x="19050" y="56076"/>
                </a:moveTo>
                <a:lnTo>
                  <a:pt x="19050" y="28038"/>
                </a:lnTo>
                <a:lnTo>
                  <a:pt x="38100" y="28038"/>
                </a:lnTo>
                <a:lnTo>
                  <a:pt x="38100" y="6023511"/>
                </a:lnTo>
                <a:lnTo>
                  <a:pt x="19050" y="6023511"/>
                </a:lnTo>
                <a:lnTo>
                  <a:pt x="19050" y="5995472"/>
                </a:lnTo>
                <a:lnTo>
                  <a:pt x="4092575" y="5995472"/>
                </a:lnTo>
                <a:lnTo>
                  <a:pt x="4092575" y="6023511"/>
                </a:lnTo>
                <a:lnTo>
                  <a:pt x="4073525" y="6023511"/>
                </a:lnTo>
                <a:lnTo>
                  <a:pt x="4073525" y="28038"/>
                </a:lnTo>
                <a:lnTo>
                  <a:pt x="4092575" y="28038"/>
                </a:lnTo>
                <a:lnTo>
                  <a:pt x="4092575" y="56076"/>
                </a:lnTo>
                <a:lnTo>
                  <a:pt x="19050" y="560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3" name="Google Shape;293;p7"/>
          <p:cNvGrpSpPr/>
          <p:nvPr/>
        </p:nvGrpSpPr>
        <p:grpSpPr>
          <a:xfrm>
            <a:off x="9796415" y="5695147"/>
            <a:ext cx="2855168" cy="1060660"/>
            <a:chOff x="0" y="-19050"/>
            <a:chExt cx="3806890" cy="1414214"/>
          </a:xfrm>
        </p:grpSpPr>
        <p:sp>
          <p:nvSpPr>
            <p:cNvPr id="294" name="Google Shape;294;p7"/>
            <p:cNvSpPr/>
            <p:nvPr/>
          </p:nvSpPr>
          <p:spPr>
            <a:xfrm>
              <a:off x="0" y="0"/>
              <a:ext cx="3806890" cy="1395164"/>
            </a:xfrm>
            <a:custGeom>
              <a:avLst/>
              <a:gdLst/>
              <a:ahLst/>
              <a:cxnLst/>
              <a:rect l="l" t="t" r="r" b="b"/>
              <a:pathLst>
                <a:path w="3806890" h="1395164" extrusionOk="0">
                  <a:moveTo>
                    <a:pt x="0" y="0"/>
                  </a:moveTo>
                  <a:lnTo>
                    <a:pt x="3806890" y="0"/>
                  </a:lnTo>
                  <a:lnTo>
                    <a:pt x="3806890" y="1395164"/>
                  </a:lnTo>
                  <a:lnTo>
                    <a:pt x="0" y="13951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7"/>
            <p:cNvSpPr txBox="1"/>
            <p:nvPr/>
          </p:nvSpPr>
          <p:spPr>
            <a:xfrm>
              <a:off x="0" y="-19050"/>
              <a:ext cx="3806890" cy="1414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181E26"/>
                  </a:solidFill>
                  <a:latin typeface="Raleway"/>
                  <a:ea typeface="Raleway"/>
                  <a:cs typeface="Raleway"/>
                  <a:sym typeface="Raleway"/>
                </a:rPr>
                <a:t>Ejecutar e implementar</a:t>
              </a:r>
              <a:endParaRPr sz="2100" b="1">
                <a:solidFill>
                  <a:srgbClr val="181E26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>
                <a:solidFill>
                  <a:srgbClr val="181E26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96" name="Google Shape;296;p7"/>
          <p:cNvSpPr/>
          <p:nvPr/>
        </p:nvSpPr>
        <p:spPr>
          <a:xfrm>
            <a:off x="13018295" y="5133975"/>
            <a:ext cx="3083719" cy="4538661"/>
          </a:xfrm>
          <a:custGeom>
            <a:avLst/>
            <a:gdLst/>
            <a:ahLst/>
            <a:cxnLst/>
            <a:rect l="l" t="t" r="r" b="b"/>
            <a:pathLst>
              <a:path w="4111625" h="6051548" extrusionOk="0">
                <a:moveTo>
                  <a:pt x="19050" y="0"/>
                </a:moveTo>
                <a:lnTo>
                  <a:pt x="4092575" y="0"/>
                </a:lnTo>
                <a:cubicBezTo>
                  <a:pt x="4103116" y="0"/>
                  <a:pt x="4111625" y="12524"/>
                  <a:pt x="4111625" y="28038"/>
                </a:cubicBezTo>
                <a:lnTo>
                  <a:pt x="4111625" y="6023511"/>
                </a:lnTo>
                <a:cubicBezTo>
                  <a:pt x="4111625" y="6039025"/>
                  <a:pt x="4103116" y="6051548"/>
                  <a:pt x="4092575" y="6051548"/>
                </a:cubicBezTo>
                <a:lnTo>
                  <a:pt x="19050" y="6051548"/>
                </a:lnTo>
                <a:cubicBezTo>
                  <a:pt x="8509" y="6051548"/>
                  <a:pt x="0" y="6039025"/>
                  <a:pt x="0" y="6023511"/>
                </a:cubicBezTo>
                <a:lnTo>
                  <a:pt x="0" y="28038"/>
                </a:lnTo>
                <a:cubicBezTo>
                  <a:pt x="0" y="12524"/>
                  <a:pt x="8509" y="0"/>
                  <a:pt x="19050" y="0"/>
                </a:cubicBezTo>
                <a:moveTo>
                  <a:pt x="19050" y="56076"/>
                </a:moveTo>
                <a:lnTo>
                  <a:pt x="19050" y="28038"/>
                </a:lnTo>
                <a:lnTo>
                  <a:pt x="38100" y="28038"/>
                </a:lnTo>
                <a:lnTo>
                  <a:pt x="38100" y="6023511"/>
                </a:lnTo>
                <a:lnTo>
                  <a:pt x="19050" y="6023511"/>
                </a:lnTo>
                <a:lnTo>
                  <a:pt x="19050" y="5995472"/>
                </a:lnTo>
                <a:lnTo>
                  <a:pt x="4092575" y="5995472"/>
                </a:lnTo>
                <a:lnTo>
                  <a:pt x="4092575" y="6023511"/>
                </a:lnTo>
                <a:lnTo>
                  <a:pt x="4073525" y="6023511"/>
                </a:lnTo>
                <a:lnTo>
                  <a:pt x="4073525" y="28038"/>
                </a:lnTo>
                <a:lnTo>
                  <a:pt x="4092575" y="28038"/>
                </a:lnTo>
                <a:lnTo>
                  <a:pt x="4092575" y="56076"/>
                </a:lnTo>
                <a:lnTo>
                  <a:pt x="19050" y="560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297;p7"/>
          <p:cNvGrpSpPr/>
          <p:nvPr/>
        </p:nvGrpSpPr>
        <p:grpSpPr>
          <a:xfrm>
            <a:off x="13234988" y="5685422"/>
            <a:ext cx="2441920" cy="1060660"/>
            <a:chOff x="0" y="-19050"/>
            <a:chExt cx="3255893" cy="1414214"/>
          </a:xfrm>
        </p:grpSpPr>
        <p:sp>
          <p:nvSpPr>
            <p:cNvPr id="298" name="Google Shape;298;p7"/>
            <p:cNvSpPr/>
            <p:nvPr/>
          </p:nvSpPr>
          <p:spPr>
            <a:xfrm>
              <a:off x="0" y="0"/>
              <a:ext cx="3255893" cy="1395164"/>
            </a:xfrm>
            <a:custGeom>
              <a:avLst/>
              <a:gdLst/>
              <a:ahLst/>
              <a:cxnLst/>
              <a:rect l="l" t="t" r="r" b="b"/>
              <a:pathLst>
                <a:path w="3255893" h="1395164" extrusionOk="0">
                  <a:moveTo>
                    <a:pt x="0" y="0"/>
                  </a:moveTo>
                  <a:lnTo>
                    <a:pt x="3255893" y="0"/>
                  </a:lnTo>
                  <a:lnTo>
                    <a:pt x="3255893" y="1395164"/>
                  </a:lnTo>
                  <a:lnTo>
                    <a:pt x="0" y="13951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7"/>
            <p:cNvSpPr txBox="1"/>
            <p:nvPr/>
          </p:nvSpPr>
          <p:spPr>
            <a:xfrm>
              <a:off x="0" y="-19050"/>
              <a:ext cx="3255893" cy="1414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rgbClr val="181E26"/>
                  </a:solidFill>
                  <a:latin typeface="Raleway"/>
                  <a:ea typeface="Raleway"/>
                  <a:cs typeface="Raleway"/>
                  <a:sym typeface="Raleway"/>
                </a:rPr>
                <a:t>Fortalecer y formar</a:t>
              </a:r>
              <a:endParaRPr sz="2100" b="1">
                <a:solidFill>
                  <a:srgbClr val="181E26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 b="1">
                <a:solidFill>
                  <a:srgbClr val="181E26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00" name="Google Shape;300;p7"/>
          <p:cNvSpPr/>
          <p:nvPr/>
        </p:nvSpPr>
        <p:spPr>
          <a:xfrm>
            <a:off x="4812746" y="5399307"/>
            <a:ext cx="674852" cy="677036"/>
          </a:xfrm>
          <a:custGeom>
            <a:avLst/>
            <a:gdLst/>
            <a:ahLst/>
            <a:cxnLst/>
            <a:rect l="l" t="t" r="r" b="b"/>
            <a:pathLst>
              <a:path w="674852" h="677036" extrusionOk="0">
                <a:moveTo>
                  <a:pt x="0" y="0"/>
                </a:moveTo>
                <a:lnTo>
                  <a:pt x="674851" y="0"/>
                </a:lnTo>
                <a:lnTo>
                  <a:pt x="674851" y="677036"/>
                </a:lnTo>
                <a:lnTo>
                  <a:pt x="0" y="677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7"/>
          <p:cNvSpPr/>
          <p:nvPr/>
        </p:nvSpPr>
        <p:spPr>
          <a:xfrm>
            <a:off x="8188130" y="5412411"/>
            <a:ext cx="674852" cy="663931"/>
          </a:xfrm>
          <a:custGeom>
            <a:avLst/>
            <a:gdLst/>
            <a:ahLst/>
            <a:cxnLst/>
            <a:rect l="l" t="t" r="r" b="b"/>
            <a:pathLst>
              <a:path w="674852" h="663931" extrusionOk="0">
                <a:moveTo>
                  <a:pt x="0" y="0"/>
                </a:moveTo>
                <a:lnTo>
                  <a:pt x="674851" y="0"/>
                </a:lnTo>
                <a:lnTo>
                  <a:pt x="674851" y="663931"/>
                </a:lnTo>
                <a:lnTo>
                  <a:pt x="0" y="663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7"/>
          <p:cNvSpPr/>
          <p:nvPr/>
        </p:nvSpPr>
        <p:spPr>
          <a:xfrm>
            <a:off x="4916624" y="5445879"/>
            <a:ext cx="638826" cy="545793"/>
          </a:xfrm>
          <a:custGeom>
            <a:avLst/>
            <a:gdLst/>
            <a:ahLst/>
            <a:cxnLst/>
            <a:rect l="l" t="t" r="r" b="b"/>
            <a:pathLst>
              <a:path w="638826" h="545793" extrusionOk="0">
                <a:moveTo>
                  <a:pt x="0" y="0"/>
                </a:moveTo>
                <a:lnTo>
                  <a:pt x="638826" y="0"/>
                </a:lnTo>
                <a:lnTo>
                  <a:pt x="638826" y="545793"/>
                </a:lnTo>
                <a:lnTo>
                  <a:pt x="0" y="5457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7"/>
          <p:cNvSpPr/>
          <p:nvPr/>
        </p:nvSpPr>
        <p:spPr>
          <a:xfrm>
            <a:off x="11841923" y="5377358"/>
            <a:ext cx="547752" cy="547752"/>
          </a:xfrm>
          <a:custGeom>
            <a:avLst/>
            <a:gdLst/>
            <a:ahLst/>
            <a:cxnLst/>
            <a:rect l="l" t="t" r="r" b="b"/>
            <a:pathLst>
              <a:path w="547752" h="547752" extrusionOk="0">
                <a:moveTo>
                  <a:pt x="0" y="0"/>
                </a:moveTo>
                <a:lnTo>
                  <a:pt x="547752" y="0"/>
                </a:lnTo>
                <a:lnTo>
                  <a:pt x="547752" y="547752"/>
                </a:lnTo>
                <a:lnTo>
                  <a:pt x="0" y="5477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7"/>
          <p:cNvSpPr/>
          <p:nvPr/>
        </p:nvSpPr>
        <p:spPr>
          <a:xfrm>
            <a:off x="8395634" y="5281754"/>
            <a:ext cx="538251" cy="517143"/>
          </a:xfrm>
          <a:custGeom>
            <a:avLst/>
            <a:gdLst/>
            <a:ahLst/>
            <a:cxnLst/>
            <a:rect l="l" t="t" r="r" b="b"/>
            <a:pathLst>
              <a:path w="538251" h="517143" extrusionOk="0">
                <a:moveTo>
                  <a:pt x="0" y="0"/>
                </a:moveTo>
                <a:lnTo>
                  <a:pt x="538252" y="0"/>
                </a:lnTo>
                <a:lnTo>
                  <a:pt x="538252" y="517143"/>
                </a:lnTo>
                <a:lnTo>
                  <a:pt x="0" y="5171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7"/>
          <p:cNvSpPr/>
          <p:nvPr/>
        </p:nvSpPr>
        <p:spPr>
          <a:xfrm>
            <a:off x="15280482" y="5387115"/>
            <a:ext cx="550956" cy="550956"/>
          </a:xfrm>
          <a:custGeom>
            <a:avLst/>
            <a:gdLst/>
            <a:ahLst/>
            <a:cxnLst/>
            <a:rect l="l" t="t" r="r" b="b"/>
            <a:pathLst>
              <a:path w="550956" h="550956" extrusionOk="0">
                <a:moveTo>
                  <a:pt x="0" y="0"/>
                </a:moveTo>
                <a:lnTo>
                  <a:pt x="550956" y="0"/>
                </a:lnTo>
                <a:lnTo>
                  <a:pt x="550956" y="550956"/>
                </a:lnTo>
                <a:lnTo>
                  <a:pt x="0" y="550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7"/>
          <p:cNvSpPr txBox="1"/>
          <p:nvPr/>
        </p:nvSpPr>
        <p:spPr>
          <a:xfrm>
            <a:off x="4632246" y="1009650"/>
            <a:ext cx="9927908" cy="1173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NUESTROS </a:t>
            </a:r>
            <a:r>
              <a:rPr lang="en-US" sz="7200" b="1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SERVICIOS</a:t>
            </a:r>
            <a:endParaRPr/>
          </a:p>
        </p:txBody>
      </p:sp>
      <p:sp>
        <p:nvSpPr>
          <p:cNvPr id="307" name="Google Shape;307;p7"/>
          <p:cNvSpPr txBox="1"/>
          <p:nvPr/>
        </p:nvSpPr>
        <p:spPr>
          <a:xfrm>
            <a:off x="2934652" y="3236160"/>
            <a:ext cx="13042583" cy="1381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SOLUCIONES INTEGRALES  PARA CONVERTIR IDEAS EN ACCIONES QUE GENERAN IMPACTO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7"/>
          <p:cNvSpPr txBox="1"/>
          <p:nvPr/>
        </p:nvSpPr>
        <p:spPr>
          <a:xfrm>
            <a:off x="2934652" y="6679407"/>
            <a:ext cx="24627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99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Estratégica, técnica, administrativa, financiera y operativa de planes, programas y proyectos, a entidades de sectores social, público, privado o comunitários. Incorporando ejestransversales equidade de género, sostenibilidad ambiental, inclusión social y enfoque de derechos humanos.</a:t>
            </a:r>
            <a:endParaRPr sz="1300"/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99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7"/>
          <p:cNvSpPr txBox="1"/>
          <p:nvPr/>
        </p:nvSpPr>
        <p:spPr>
          <a:xfrm>
            <a:off x="6385084" y="6679407"/>
            <a:ext cx="2462700" cy="29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99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Planes, programas, proyectos, gestión organizacional, estrategias, alianzas, metodologías, presupuestos, fuentes, esquemas y escenarios de financiamiento y sostenibilidad, procesos de monitoreo, evaluación, rendición de cuentas y aprendizaje (MEAL).</a:t>
            </a:r>
            <a:endParaRPr sz="1300"/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99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7"/>
          <p:cNvSpPr txBox="1"/>
          <p:nvPr/>
        </p:nvSpPr>
        <p:spPr>
          <a:xfrm>
            <a:off x="9839325" y="6679407"/>
            <a:ext cx="26589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99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Planes, programas, proyectos, acciones con metodologías participativas, desarrollo de liderazgo y empoderamiento, integrando procesos de monitoreo, evaluación, rendición de cuentas y aprendizaje (MEAL).</a:t>
            </a:r>
            <a:endParaRPr sz="1300"/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99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Brigadas de voluntariado que generan vínculos, refuerzan el trabajo en equipo y la visión social.</a:t>
            </a:r>
            <a:endParaRPr sz="1300"/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99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7"/>
          <p:cNvSpPr txBox="1"/>
          <p:nvPr/>
        </p:nvSpPr>
        <p:spPr>
          <a:xfrm>
            <a:off x="13285947" y="6679407"/>
            <a:ext cx="2462688" cy="145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solidFill>
                  <a:srgbClr val="181E26"/>
                </a:solidFill>
                <a:latin typeface="Calibri"/>
                <a:ea typeface="Calibri"/>
                <a:cs typeface="Calibri"/>
                <a:sym typeface="Calibri"/>
              </a:rPr>
              <a:t>Capacidades, habilidades para mejora continua, eficiencia, productividad, gestión, evaluación, sostenibilidad e impacto.</a:t>
            </a:r>
            <a:endParaRPr/>
          </a:p>
          <a:p>
            <a:pPr marL="0" marR="0" lvl="0" indent="0" algn="l" rtl="0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9">
              <a:solidFill>
                <a:srgbClr val="181E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8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321" name="Google Shape;321;p8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8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323" name="Google Shape;323;p8"/>
          <p:cNvSpPr/>
          <p:nvPr/>
        </p:nvSpPr>
        <p:spPr>
          <a:xfrm>
            <a:off x="0" y="0"/>
            <a:ext cx="9332119" cy="10287000"/>
          </a:xfrm>
          <a:custGeom>
            <a:avLst/>
            <a:gdLst/>
            <a:ahLst/>
            <a:cxnLst/>
            <a:rect l="l" t="t" r="r" b="b"/>
            <a:pathLst>
              <a:path w="12442825" h="13716000" extrusionOk="0">
                <a:moveTo>
                  <a:pt x="0" y="0"/>
                </a:moveTo>
                <a:lnTo>
                  <a:pt x="12442825" y="0"/>
                </a:lnTo>
                <a:lnTo>
                  <a:pt x="12442825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8"/>
          <p:cNvSpPr/>
          <p:nvPr/>
        </p:nvSpPr>
        <p:spPr>
          <a:xfrm>
            <a:off x="-3305248" y="0"/>
            <a:ext cx="12637367" cy="10702014"/>
          </a:xfrm>
          <a:custGeom>
            <a:avLst/>
            <a:gdLst/>
            <a:ahLst/>
            <a:cxnLst/>
            <a:rect l="l" t="t" r="r" b="b"/>
            <a:pathLst>
              <a:path w="12637367" h="10702014" extrusionOk="0">
                <a:moveTo>
                  <a:pt x="0" y="0"/>
                </a:moveTo>
                <a:lnTo>
                  <a:pt x="12637367" y="0"/>
                </a:lnTo>
                <a:lnTo>
                  <a:pt x="12637367" y="10702014"/>
                </a:lnTo>
                <a:lnTo>
                  <a:pt x="0" y="107020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2710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5" name="Google Shape;325;p8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326" name="Google Shape;326;p8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8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136462" y="0"/>
            <a:ext cx="7195657" cy="10287000"/>
          </a:xfrm>
          <a:custGeom>
            <a:avLst/>
            <a:gdLst/>
            <a:ahLst/>
            <a:cxnLst/>
            <a:rect l="l" t="t" r="r" b="b"/>
            <a:pathLst>
              <a:path w="9594209" h="13716000" extrusionOk="0">
                <a:moveTo>
                  <a:pt x="0" y="0"/>
                </a:moveTo>
                <a:lnTo>
                  <a:pt x="9594209" y="0"/>
                </a:lnTo>
                <a:lnTo>
                  <a:pt x="9594209" y="13716000"/>
                </a:lnTo>
                <a:lnTo>
                  <a:pt x="0" y="6342761"/>
                </a:lnTo>
                <a:close/>
              </a:path>
            </a:pathLst>
          </a:custGeom>
          <a:solidFill>
            <a:srgbClr val="BA9A5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8"/>
          <p:cNvSpPr/>
          <p:nvPr/>
        </p:nvSpPr>
        <p:spPr>
          <a:xfrm>
            <a:off x="9939616" y="316460"/>
            <a:ext cx="447146" cy="455583"/>
          </a:xfrm>
          <a:custGeom>
            <a:avLst/>
            <a:gdLst/>
            <a:ahLst/>
            <a:cxnLst/>
            <a:rect l="l" t="t" r="r" b="b"/>
            <a:pathLst>
              <a:path w="447146" h="455583" extrusionOk="0">
                <a:moveTo>
                  <a:pt x="0" y="0"/>
                </a:moveTo>
                <a:lnTo>
                  <a:pt x="447147" y="0"/>
                </a:lnTo>
                <a:lnTo>
                  <a:pt x="447147" y="455583"/>
                </a:lnTo>
                <a:lnTo>
                  <a:pt x="0" y="455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8"/>
          <p:cNvSpPr/>
          <p:nvPr/>
        </p:nvSpPr>
        <p:spPr>
          <a:xfrm>
            <a:off x="9988324" y="8001895"/>
            <a:ext cx="440464" cy="501218"/>
          </a:xfrm>
          <a:custGeom>
            <a:avLst/>
            <a:gdLst/>
            <a:ahLst/>
            <a:cxnLst/>
            <a:rect l="l" t="t" r="r" b="b"/>
            <a:pathLst>
              <a:path w="440464" h="501218" extrusionOk="0">
                <a:moveTo>
                  <a:pt x="0" y="0"/>
                </a:moveTo>
                <a:lnTo>
                  <a:pt x="440464" y="0"/>
                </a:lnTo>
                <a:lnTo>
                  <a:pt x="440464" y="501217"/>
                </a:lnTo>
                <a:lnTo>
                  <a:pt x="0" y="5012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8"/>
          <p:cNvSpPr/>
          <p:nvPr/>
        </p:nvSpPr>
        <p:spPr>
          <a:xfrm>
            <a:off x="10065452" y="5771586"/>
            <a:ext cx="453056" cy="468414"/>
          </a:xfrm>
          <a:custGeom>
            <a:avLst/>
            <a:gdLst/>
            <a:ahLst/>
            <a:cxnLst/>
            <a:rect l="l" t="t" r="r" b="b"/>
            <a:pathLst>
              <a:path w="453056" h="468414" extrusionOk="0">
                <a:moveTo>
                  <a:pt x="0" y="0"/>
                </a:moveTo>
                <a:lnTo>
                  <a:pt x="453056" y="0"/>
                </a:lnTo>
                <a:lnTo>
                  <a:pt x="453056" y="468414"/>
                </a:lnTo>
                <a:lnTo>
                  <a:pt x="0" y="468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8"/>
          <p:cNvSpPr/>
          <p:nvPr/>
        </p:nvSpPr>
        <p:spPr>
          <a:xfrm>
            <a:off x="9988324" y="3975375"/>
            <a:ext cx="461016" cy="461016"/>
          </a:xfrm>
          <a:custGeom>
            <a:avLst/>
            <a:gdLst/>
            <a:ahLst/>
            <a:cxnLst/>
            <a:rect l="l" t="t" r="r" b="b"/>
            <a:pathLst>
              <a:path w="461016" h="461016" extrusionOk="0">
                <a:moveTo>
                  <a:pt x="0" y="0"/>
                </a:moveTo>
                <a:lnTo>
                  <a:pt x="461015" y="0"/>
                </a:lnTo>
                <a:lnTo>
                  <a:pt x="461015" y="461015"/>
                </a:lnTo>
                <a:lnTo>
                  <a:pt x="0" y="4610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8"/>
          <p:cNvSpPr/>
          <p:nvPr/>
        </p:nvSpPr>
        <p:spPr>
          <a:xfrm>
            <a:off x="9953694" y="2326095"/>
            <a:ext cx="509723" cy="500014"/>
          </a:xfrm>
          <a:custGeom>
            <a:avLst/>
            <a:gdLst/>
            <a:ahLst/>
            <a:cxnLst/>
            <a:rect l="l" t="t" r="r" b="b"/>
            <a:pathLst>
              <a:path w="509723" h="500014" extrusionOk="0">
                <a:moveTo>
                  <a:pt x="0" y="0"/>
                </a:moveTo>
                <a:lnTo>
                  <a:pt x="509723" y="0"/>
                </a:lnTo>
                <a:lnTo>
                  <a:pt x="509723" y="500014"/>
                </a:lnTo>
                <a:lnTo>
                  <a:pt x="0" y="5000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8"/>
          <p:cNvSpPr txBox="1"/>
          <p:nvPr/>
        </p:nvSpPr>
        <p:spPr>
          <a:xfrm>
            <a:off x="2136462" y="119765"/>
            <a:ext cx="7803300" cy="21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ÁREAS DE</a:t>
            </a:r>
            <a:r>
              <a:rPr lang="en-US" sz="6400">
                <a:solidFill>
                  <a:srgbClr val="262626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6400" b="1">
                <a:solidFill>
                  <a:srgbClr val="222A35"/>
                </a:solidFill>
                <a:latin typeface="Raleway"/>
                <a:ea typeface="Raleway"/>
                <a:cs typeface="Raleway"/>
                <a:sym typeface="Raleway"/>
              </a:rPr>
              <a:t>ESPECIALIZACION</a:t>
            </a:r>
            <a:endParaRPr sz="600"/>
          </a:p>
        </p:txBody>
      </p:sp>
      <p:sp>
        <p:nvSpPr>
          <p:cNvPr id="336" name="Google Shape;336;p8"/>
          <p:cNvSpPr txBox="1"/>
          <p:nvPr/>
        </p:nvSpPr>
        <p:spPr>
          <a:xfrm>
            <a:off x="11087948" y="937681"/>
            <a:ext cx="6563306" cy="1018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Fortalecer y optimizar la estructura y liderazgo para la toma de decisión y gestión de las organizaciones e instituciones, que consoliden su capacidad de incidir en su entorno de manera proactiva y sostenible</a:t>
            </a:r>
            <a:endParaRPr sz="16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8"/>
          <p:cNvSpPr txBox="1"/>
          <p:nvPr/>
        </p:nvSpPr>
        <p:spPr>
          <a:xfrm>
            <a:off x="11115094" y="368039"/>
            <a:ext cx="6208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LIDERAZGO</a:t>
            </a:r>
            <a:r>
              <a:rPr lang="en-US" sz="2200" b="1" u="sng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2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ESTRATÉGICO Y GOBERNANZA</a:t>
            </a:r>
            <a:endParaRPr sz="22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38" name="Google Shape;338;p8"/>
          <p:cNvSpPr txBox="1"/>
          <p:nvPr/>
        </p:nvSpPr>
        <p:spPr>
          <a:xfrm>
            <a:off x="11078202" y="2956416"/>
            <a:ext cx="6563306" cy="1018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Desarrollar y evaluar estrategias y habilidades para la formulación de propuestas, la procuración de fuentes de fondeo y la implementación de proyectos integrales</a:t>
            </a:r>
            <a:endParaRPr sz="16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8"/>
          <p:cNvSpPr txBox="1"/>
          <p:nvPr/>
        </p:nvSpPr>
        <p:spPr>
          <a:xfrm>
            <a:off x="11087948" y="2184819"/>
            <a:ext cx="6653793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GESTIÓN </a:t>
            </a:r>
            <a:r>
              <a:rPr lang="en-US" sz="22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INTEGRAL DE </a:t>
            </a:r>
            <a:r>
              <a:rPr lang="en-US" sz="2200" b="1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PROYECTOS </a:t>
            </a:r>
            <a:r>
              <a:rPr lang="en-US" sz="22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 DESARROLLO DE RECURSOS</a:t>
            </a:r>
            <a:endParaRPr sz="2200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  <a:hlinkClick r:id="rId1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40" name="Google Shape;340;p8"/>
          <p:cNvSpPr txBox="1"/>
          <p:nvPr/>
        </p:nvSpPr>
        <p:spPr>
          <a:xfrm>
            <a:off x="11115094" y="4407815"/>
            <a:ext cx="6653793" cy="1018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Vincular y articular sector Público, Privado, Social y Comunitario a través de la colaboración y el intercambio de recursos, conocimientos y capacidades para lograr metas comunes.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8"/>
          <p:cNvSpPr txBox="1"/>
          <p:nvPr/>
        </p:nvSpPr>
        <p:spPr>
          <a:xfrm>
            <a:off x="11087948" y="3873373"/>
            <a:ext cx="4880953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ALIANZAS </a:t>
            </a:r>
            <a:r>
              <a:rPr lang="en-US" sz="22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MULTISECTORIALES</a:t>
            </a:r>
            <a:endParaRPr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2" name="Google Shape;342;p8"/>
          <p:cNvSpPr txBox="1"/>
          <p:nvPr/>
        </p:nvSpPr>
        <p:spPr>
          <a:xfrm>
            <a:off x="11115094" y="6176399"/>
            <a:ext cx="6680940" cy="1619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Identificar, diseñar, evaluar y promover mecanismos financieros innovadores, inclusivos y sostenibles que permitan viabilizar programas y proyectos con impacto territorial y social, mediante la elaboración de modelos y planes de negocio viables, desde la perspectiva de riesgos financieros, desarrollar herramientas estadísticas para la matriz de riesgos para su aplicación en el plan estratégico y plan operativo anual.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8"/>
          <p:cNvSpPr txBox="1"/>
          <p:nvPr/>
        </p:nvSpPr>
        <p:spPr>
          <a:xfrm>
            <a:off x="11087948" y="5595374"/>
            <a:ext cx="66809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ESTRATEGIA FINANCIERA</a:t>
            </a:r>
            <a:r>
              <a:rPr lang="en-US" sz="22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 ANÁLISIS DE RIESGOS </a:t>
            </a:r>
            <a:endParaRPr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4" name="Google Shape;344;p8"/>
          <p:cNvSpPr txBox="1"/>
          <p:nvPr/>
        </p:nvSpPr>
        <p:spPr>
          <a:xfrm>
            <a:off x="11087948" y="7862702"/>
            <a:ext cx="7419888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FORTALECIMIENTO </a:t>
            </a:r>
            <a:r>
              <a:rPr lang="en-US" sz="22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 CAPACIDADES Y FORMACIÓN</a:t>
            </a:r>
            <a:endParaRPr sz="2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5" name="Google Shape;345;p8"/>
          <p:cNvSpPr txBox="1"/>
          <p:nvPr/>
        </p:nvSpPr>
        <p:spPr>
          <a:xfrm>
            <a:off x="11087948" y="8396102"/>
            <a:ext cx="6553560" cy="126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Acompañar a liderazgos organizacionales y comunitarios través de talleres y programas de formación, que busca mejorar las habilidades y conocimientos de los miembros en áreasrelevantes para promover un desarrollo integral y sostenible.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92;p8">
            <a:extLst>
              <a:ext uri="{FF2B5EF4-FFF2-40B4-BE49-F238E27FC236}">
                <a16:creationId xmlns:a16="http://schemas.microsoft.com/office/drawing/2014/main" id="{473971E0-6489-A7F2-DF38-2A413AB8844B}"/>
              </a:ext>
            </a:extLst>
          </p:cNvPr>
          <p:cNvSpPr txBox="1"/>
          <p:nvPr/>
        </p:nvSpPr>
        <p:spPr>
          <a:xfrm>
            <a:off x="3722914" y="2406730"/>
            <a:ext cx="5338786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9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3"/>
              <a:buFont typeface="Arial"/>
              <a:buNone/>
            </a:pPr>
            <a:r>
              <a:rPr lang="es-MX" sz="32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Desde cinco áreas de especialización, impulsamos las capacidades institucionales y optimizamos la gestión de recursos para generar soluciones sostenibles con mayor impacto.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9"/>
          <p:cNvSpPr/>
          <p:nvPr/>
        </p:nvSpPr>
        <p:spPr>
          <a:xfrm>
            <a:off x="-2395608" y="-6196461"/>
            <a:ext cx="21031844" cy="16839375"/>
          </a:xfrm>
          <a:custGeom>
            <a:avLst/>
            <a:gdLst/>
            <a:ahLst/>
            <a:cxnLst/>
            <a:rect l="l" t="t" r="r" b="b"/>
            <a:pathLst>
              <a:path w="21031844" h="16839375" extrusionOk="0">
                <a:moveTo>
                  <a:pt x="0" y="0"/>
                </a:moveTo>
                <a:lnTo>
                  <a:pt x="21031844" y="0"/>
                </a:lnTo>
                <a:lnTo>
                  <a:pt x="21031844" y="16839376"/>
                </a:lnTo>
                <a:lnTo>
                  <a:pt x="0" y="16839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9"/>
          <p:cNvSpPr/>
          <p:nvPr/>
        </p:nvSpPr>
        <p:spPr>
          <a:xfrm>
            <a:off x="-319292" y="3841047"/>
            <a:ext cx="7467497" cy="6534060"/>
          </a:xfrm>
          <a:custGeom>
            <a:avLst/>
            <a:gdLst/>
            <a:ahLst/>
            <a:cxnLst/>
            <a:rect l="l" t="t" r="r" b="b"/>
            <a:pathLst>
              <a:path w="812800" h="711200" extrusionOk="0">
                <a:moveTo>
                  <a:pt x="406400" y="0"/>
                </a:moveTo>
                <a:lnTo>
                  <a:pt x="812800" y="711200"/>
                </a:lnTo>
                <a:lnTo>
                  <a:pt x="0" y="711200"/>
                </a:lnTo>
                <a:lnTo>
                  <a:pt x="4064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5664" r="-1566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9"/>
          <p:cNvSpPr/>
          <p:nvPr/>
        </p:nvSpPr>
        <p:spPr>
          <a:xfrm>
            <a:off x="-3534740" y="3661896"/>
            <a:ext cx="6882521" cy="6022206"/>
          </a:xfrm>
          <a:custGeom>
            <a:avLst/>
            <a:gdLst/>
            <a:ahLst/>
            <a:cxnLst/>
            <a:rect l="l" t="t" r="r" b="b"/>
            <a:pathLst>
              <a:path w="812800" h="711200" extrusionOk="0">
                <a:moveTo>
                  <a:pt x="406400" y="711200"/>
                </a:moveTo>
                <a:lnTo>
                  <a:pt x="812800" y="0"/>
                </a:lnTo>
                <a:lnTo>
                  <a:pt x="0" y="0"/>
                </a:lnTo>
                <a:lnTo>
                  <a:pt x="406400" y="7112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35604" b="-3560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9"/>
          <p:cNvSpPr/>
          <p:nvPr/>
        </p:nvSpPr>
        <p:spPr>
          <a:xfrm>
            <a:off x="-2762370" y="-1653540"/>
            <a:ext cx="5995851" cy="5246370"/>
          </a:xfrm>
          <a:custGeom>
            <a:avLst/>
            <a:gdLst/>
            <a:ahLst/>
            <a:cxnLst/>
            <a:rect l="l" t="t" r="r" b="b"/>
            <a:pathLst>
              <a:path w="812800" h="711200" extrusionOk="0">
                <a:moveTo>
                  <a:pt x="406400" y="0"/>
                </a:moveTo>
                <a:lnTo>
                  <a:pt x="812800" y="711200"/>
                </a:lnTo>
                <a:lnTo>
                  <a:pt x="0" y="711200"/>
                </a:lnTo>
                <a:lnTo>
                  <a:pt x="40640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35634" b="-3563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4111471" y="2526773"/>
            <a:ext cx="997006" cy="997006"/>
          </a:xfrm>
          <a:custGeom>
            <a:avLst/>
            <a:gdLst/>
            <a:ahLst/>
            <a:cxnLst/>
            <a:rect l="l" t="t" r="r" b="b"/>
            <a:pathLst>
              <a:path w="997006" h="997006" extrusionOk="0">
                <a:moveTo>
                  <a:pt x="0" y="0"/>
                </a:moveTo>
                <a:lnTo>
                  <a:pt x="997006" y="0"/>
                </a:lnTo>
                <a:lnTo>
                  <a:pt x="997006" y="997006"/>
                </a:lnTo>
                <a:lnTo>
                  <a:pt x="0" y="997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9"/>
          <p:cNvSpPr/>
          <p:nvPr/>
        </p:nvSpPr>
        <p:spPr>
          <a:xfrm>
            <a:off x="7617026" y="6210470"/>
            <a:ext cx="683953" cy="712451"/>
          </a:xfrm>
          <a:custGeom>
            <a:avLst/>
            <a:gdLst/>
            <a:ahLst/>
            <a:cxnLst/>
            <a:rect l="l" t="t" r="r" b="b"/>
            <a:pathLst>
              <a:path w="683953" h="712451" extrusionOk="0">
                <a:moveTo>
                  <a:pt x="0" y="0"/>
                </a:moveTo>
                <a:lnTo>
                  <a:pt x="683952" y="0"/>
                </a:lnTo>
                <a:lnTo>
                  <a:pt x="683952" y="712451"/>
                </a:lnTo>
                <a:lnTo>
                  <a:pt x="0" y="712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0" name="Google Shape;360;p9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361" name="Google Shape;361;p9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9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3" name="Google Shape;363;p9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364" name="Google Shape;364;p9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9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</p:grpSp>
      <p:sp>
        <p:nvSpPr>
          <p:cNvPr id="366" name="Google Shape;366;p9"/>
          <p:cNvSpPr/>
          <p:nvPr/>
        </p:nvSpPr>
        <p:spPr>
          <a:xfrm>
            <a:off x="5108477" y="4452734"/>
            <a:ext cx="958237" cy="958237"/>
          </a:xfrm>
          <a:custGeom>
            <a:avLst/>
            <a:gdLst/>
            <a:ahLst/>
            <a:cxnLst/>
            <a:rect l="l" t="t" r="r" b="b"/>
            <a:pathLst>
              <a:path w="958237" h="958237" extrusionOk="0">
                <a:moveTo>
                  <a:pt x="0" y="0"/>
                </a:moveTo>
                <a:lnTo>
                  <a:pt x="958236" y="0"/>
                </a:lnTo>
                <a:lnTo>
                  <a:pt x="958236" y="958237"/>
                </a:lnTo>
                <a:lnTo>
                  <a:pt x="0" y="958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9"/>
          <p:cNvSpPr/>
          <p:nvPr/>
        </p:nvSpPr>
        <p:spPr>
          <a:xfrm>
            <a:off x="6233382" y="6267961"/>
            <a:ext cx="930876" cy="840116"/>
          </a:xfrm>
          <a:custGeom>
            <a:avLst/>
            <a:gdLst/>
            <a:ahLst/>
            <a:cxnLst/>
            <a:rect l="l" t="t" r="r" b="b"/>
            <a:pathLst>
              <a:path w="930876" h="840116" extrusionOk="0">
                <a:moveTo>
                  <a:pt x="0" y="0"/>
                </a:moveTo>
                <a:lnTo>
                  <a:pt x="930876" y="0"/>
                </a:lnTo>
                <a:lnTo>
                  <a:pt x="930876" y="840116"/>
                </a:lnTo>
                <a:lnTo>
                  <a:pt x="0" y="8401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9"/>
          <p:cNvSpPr/>
          <p:nvPr/>
        </p:nvSpPr>
        <p:spPr>
          <a:xfrm>
            <a:off x="7309517" y="8426713"/>
            <a:ext cx="810797" cy="831587"/>
          </a:xfrm>
          <a:custGeom>
            <a:avLst/>
            <a:gdLst/>
            <a:ahLst/>
            <a:cxnLst/>
            <a:rect l="l" t="t" r="r" b="b"/>
            <a:pathLst>
              <a:path w="810797" h="831587" extrusionOk="0">
                <a:moveTo>
                  <a:pt x="0" y="0"/>
                </a:moveTo>
                <a:lnTo>
                  <a:pt x="810797" y="0"/>
                </a:lnTo>
                <a:lnTo>
                  <a:pt x="810797" y="831587"/>
                </a:lnTo>
                <a:lnTo>
                  <a:pt x="0" y="8315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9"/>
          <p:cNvSpPr txBox="1"/>
          <p:nvPr/>
        </p:nvSpPr>
        <p:spPr>
          <a:xfrm>
            <a:off x="5697224" y="2976495"/>
            <a:ext cx="5354928" cy="79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Proy</a:t>
            </a:r>
            <a:r>
              <a:rPr lang="en-US" sz="2599" b="1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ectos participativos </a:t>
            </a:r>
            <a:endParaRPr/>
          </a:p>
          <a:p>
            <a:pPr marL="0" marR="0" lvl="0" indent="0" algn="l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99" b="1" u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9"/>
          <p:cNvSpPr txBox="1"/>
          <p:nvPr/>
        </p:nvSpPr>
        <p:spPr>
          <a:xfrm>
            <a:off x="6780717" y="4838483"/>
            <a:ext cx="4271434" cy="79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Organiza</a:t>
            </a:r>
            <a:r>
              <a:rPr lang="en-US" sz="2599" b="1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ción comunitaria </a:t>
            </a:r>
            <a:endParaRPr/>
          </a:p>
          <a:p>
            <a:pPr marL="0" marR="0" lvl="0" indent="0" algn="l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99" b="1" u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9"/>
          <p:cNvSpPr txBox="1"/>
          <p:nvPr/>
        </p:nvSpPr>
        <p:spPr>
          <a:xfrm>
            <a:off x="7928670" y="6557171"/>
            <a:ext cx="3593636" cy="39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 b="1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Alianzas estratégicas</a:t>
            </a:r>
            <a:endParaRPr/>
          </a:p>
        </p:txBody>
      </p:sp>
      <p:sp>
        <p:nvSpPr>
          <p:cNvPr id="372" name="Google Shape;372;p9"/>
          <p:cNvSpPr txBox="1"/>
          <p:nvPr/>
        </p:nvSpPr>
        <p:spPr>
          <a:xfrm>
            <a:off x="1392290" y="789298"/>
            <a:ext cx="1145468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NUESTRA</a:t>
            </a:r>
            <a:r>
              <a:rPr lang="en-US" sz="7200">
                <a:solidFill>
                  <a:srgbClr val="0D0D0D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7200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EXPERIENCIA</a:t>
            </a:r>
            <a:endParaRPr/>
          </a:p>
        </p:txBody>
      </p:sp>
      <p:sp>
        <p:nvSpPr>
          <p:cNvPr id="373" name="Google Shape;373;p9"/>
          <p:cNvSpPr txBox="1"/>
          <p:nvPr/>
        </p:nvSpPr>
        <p:spPr>
          <a:xfrm>
            <a:off x="10388464" y="2865761"/>
            <a:ext cx="7273283" cy="1609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Diseñados e implementados con la involucramiento activo de la comunidad desde  co-crear soluciones, seguimiento y evaluación, reconociendo saberes y necesidades.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u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9"/>
          <p:cNvSpPr txBox="1"/>
          <p:nvPr/>
        </p:nvSpPr>
        <p:spPr>
          <a:xfrm>
            <a:off x="11642002" y="4584147"/>
            <a:ext cx="6019745" cy="1609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Fortalecimiento de estructuras locales formando más de 1,000 comités locales en 25 estados de la república.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9"/>
          <p:cNvSpPr txBox="1"/>
          <p:nvPr/>
        </p:nvSpPr>
        <p:spPr>
          <a:xfrm>
            <a:off x="12112856" y="6393185"/>
            <a:ext cx="5548891" cy="11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 actores multisectoriales para potenciar recursos .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9"/>
          <p:cNvSpPr txBox="1"/>
          <p:nvPr/>
        </p:nvSpPr>
        <p:spPr>
          <a:xfrm>
            <a:off x="8757417" y="8450308"/>
            <a:ext cx="3882373" cy="79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Monito</a:t>
            </a:r>
            <a:r>
              <a:rPr lang="en-US" sz="2599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reo participativo y sistematización</a:t>
            </a:r>
            <a:endParaRPr/>
          </a:p>
        </p:txBody>
      </p:sp>
      <p:sp>
        <p:nvSpPr>
          <p:cNvPr id="377" name="Google Shape;377;p9"/>
          <p:cNvSpPr txBox="1"/>
          <p:nvPr/>
        </p:nvSpPr>
        <p:spPr>
          <a:xfrm>
            <a:off x="12846970" y="7966333"/>
            <a:ext cx="4814777" cy="145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Evaluación</a:t>
            </a:r>
            <a:r>
              <a:rPr lang="en-US" sz="2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2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real y </a:t>
            </a:r>
            <a:r>
              <a:rPr lang="en-US" sz="21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sistematización</a:t>
            </a:r>
            <a:r>
              <a:rPr lang="en-US" sz="2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1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experiencias</a:t>
            </a:r>
            <a:r>
              <a:rPr lang="en-US" sz="2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1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maximizar</a:t>
            </a:r>
            <a:r>
              <a:rPr lang="en-US" sz="2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2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impacto</a:t>
            </a:r>
            <a:r>
              <a:rPr lang="en-US" sz="2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21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fortalecer</a:t>
            </a:r>
            <a:r>
              <a:rPr lang="en-US" sz="2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2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n-US" sz="2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institucional</a:t>
            </a:r>
            <a:r>
              <a:rPr lang="en-US" sz="21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0"/>
          <p:cNvSpPr/>
          <p:nvPr/>
        </p:nvSpPr>
        <p:spPr>
          <a:xfrm>
            <a:off x="-2421136" y="-6200192"/>
            <a:ext cx="20737711" cy="16603874"/>
          </a:xfrm>
          <a:custGeom>
            <a:avLst/>
            <a:gdLst/>
            <a:ahLst/>
            <a:cxnLst/>
            <a:rect l="l" t="t" r="r" b="b"/>
            <a:pathLst>
              <a:path w="20737711" h="16603874" extrusionOk="0">
                <a:moveTo>
                  <a:pt x="0" y="0"/>
                </a:moveTo>
                <a:lnTo>
                  <a:pt x="20737711" y="0"/>
                </a:lnTo>
                <a:lnTo>
                  <a:pt x="20737711" y="16603874"/>
                </a:lnTo>
                <a:lnTo>
                  <a:pt x="0" y="166038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0"/>
          <p:cNvSpPr/>
          <p:nvPr/>
        </p:nvSpPr>
        <p:spPr>
          <a:xfrm>
            <a:off x="-347867" y="3752940"/>
            <a:ext cx="7467497" cy="6534060"/>
          </a:xfrm>
          <a:custGeom>
            <a:avLst/>
            <a:gdLst/>
            <a:ahLst/>
            <a:cxnLst/>
            <a:rect l="l" t="t" r="r" b="b"/>
            <a:pathLst>
              <a:path w="812800" h="711200" extrusionOk="0">
                <a:moveTo>
                  <a:pt x="406400" y="0"/>
                </a:moveTo>
                <a:lnTo>
                  <a:pt x="812800" y="711200"/>
                </a:lnTo>
                <a:lnTo>
                  <a:pt x="0" y="711200"/>
                </a:lnTo>
                <a:lnTo>
                  <a:pt x="4064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5664" r="-1566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0"/>
          <p:cNvSpPr/>
          <p:nvPr/>
        </p:nvSpPr>
        <p:spPr>
          <a:xfrm>
            <a:off x="-3534740" y="3661896"/>
            <a:ext cx="6882521" cy="6022206"/>
          </a:xfrm>
          <a:custGeom>
            <a:avLst/>
            <a:gdLst/>
            <a:ahLst/>
            <a:cxnLst/>
            <a:rect l="l" t="t" r="r" b="b"/>
            <a:pathLst>
              <a:path w="812800" h="711200" extrusionOk="0">
                <a:moveTo>
                  <a:pt x="406400" y="711200"/>
                </a:moveTo>
                <a:lnTo>
                  <a:pt x="812800" y="0"/>
                </a:lnTo>
                <a:lnTo>
                  <a:pt x="0" y="0"/>
                </a:lnTo>
                <a:lnTo>
                  <a:pt x="406400" y="7112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5664" r="-1566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0"/>
          <p:cNvSpPr/>
          <p:nvPr/>
        </p:nvSpPr>
        <p:spPr>
          <a:xfrm>
            <a:off x="-2762370" y="-1653540"/>
            <a:ext cx="5995851" cy="5246370"/>
          </a:xfrm>
          <a:custGeom>
            <a:avLst/>
            <a:gdLst/>
            <a:ahLst/>
            <a:cxnLst/>
            <a:rect l="l" t="t" r="r" b="b"/>
            <a:pathLst>
              <a:path w="812800" h="711200" extrusionOk="0">
                <a:moveTo>
                  <a:pt x="406400" y="0"/>
                </a:moveTo>
                <a:lnTo>
                  <a:pt x="812800" y="711200"/>
                </a:lnTo>
                <a:lnTo>
                  <a:pt x="0" y="711200"/>
                </a:lnTo>
                <a:lnTo>
                  <a:pt x="40640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35604" b="-3560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0"/>
          <p:cNvSpPr/>
          <p:nvPr/>
        </p:nvSpPr>
        <p:spPr>
          <a:xfrm>
            <a:off x="7617026" y="6210470"/>
            <a:ext cx="683953" cy="712451"/>
          </a:xfrm>
          <a:custGeom>
            <a:avLst/>
            <a:gdLst/>
            <a:ahLst/>
            <a:cxnLst/>
            <a:rect l="l" t="t" r="r" b="b"/>
            <a:pathLst>
              <a:path w="683953" h="712451" extrusionOk="0">
                <a:moveTo>
                  <a:pt x="0" y="0"/>
                </a:moveTo>
                <a:lnTo>
                  <a:pt x="683952" y="0"/>
                </a:lnTo>
                <a:lnTo>
                  <a:pt x="683952" y="712451"/>
                </a:lnTo>
                <a:lnTo>
                  <a:pt x="0" y="712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0"/>
          <p:cNvSpPr txBox="1"/>
          <p:nvPr/>
        </p:nvSpPr>
        <p:spPr>
          <a:xfrm>
            <a:off x="13186034" y="8776621"/>
            <a:ext cx="4602628" cy="11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Formación enautoconstrucción y tecnologíassostenibles.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10"/>
          <p:cNvGrpSpPr/>
          <p:nvPr/>
        </p:nvGrpSpPr>
        <p:grpSpPr>
          <a:xfrm>
            <a:off x="14223207" y="9651207"/>
            <a:ext cx="3545681" cy="492919"/>
            <a:chOff x="0" y="-28575"/>
            <a:chExt cx="4727575" cy="657225"/>
          </a:xfrm>
        </p:grpSpPr>
        <p:sp>
          <p:nvSpPr>
            <p:cNvPr id="393" name="Google Shape;393;p10"/>
            <p:cNvSpPr/>
            <p:nvPr/>
          </p:nvSpPr>
          <p:spPr>
            <a:xfrm>
              <a:off x="0" y="0"/>
              <a:ext cx="4727575" cy="628650"/>
            </a:xfrm>
            <a:custGeom>
              <a:avLst/>
              <a:gdLst/>
              <a:ahLst/>
              <a:cxnLst/>
              <a:rect l="l" t="t" r="r" b="b"/>
              <a:pathLst>
                <a:path w="4727575" h="628650" extrusionOk="0">
                  <a:moveTo>
                    <a:pt x="0" y="0"/>
                  </a:moveTo>
                  <a:lnTo>
                    <a:pt x="4727575" y="0"/>
                  </a:lnTo>
                  <a:lnTo>
                    <a:pt x="4727575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0"/>
            <p:cNvSpPr txBox="1"/>
            <p:nvPr/>
          </p:nvSpPr>
          <p:spPr>
            <a:xfrm>
              <a:off x="0" y="-28575"/>
              <a:ext cx="4727574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WWW.CRESCEREPST.COM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5" name="Google Shape;395;p10"/>
          <p:cNvGrpSpPr/>
          <p:nvPr/>
        </p:nvGrpSpPr>
        <p:grpSpPr>
          <a:xfrm>
            <a:off x="16968788" y="9644063"/>
            <a:ext cx="709612" cy="500063"/>
            <a:chOff x="0" y="-38100"/>
            <a:chExt cx="946150" cy="666750"/>
          </a:xfrm>
        </p:grpSpPr>
        <p:sp>
          <p:nvSpPr>
            <p:cNvPr id="396" name="Google Shape;396;p10"/>
            <p:cNvSpPr/>
            <p:nvPr/>
          </p:nvSpPr>
          <p:spPr>
            <a:xfrm>
              <a:off x="0" y="0"/>
              <a:ext cx="946150" cy="628650"/>
            </a:xfrm>
            <a:custGeom>
              <a:avLst/>
              <a:gdLst/>
              <a:ahLst/>
              <a:cxnLst/>
              <a:rect l="l" t="t" r="r" b="b"/>
              <a:pathLst>
                <a:path w="946150" h="628650" extrusionOk="0">
                  <a:moveTo>
                    <a:pt x="0" y="0"/>
                  </a:moveTo>
                  <a:lnTo>
                    <a:pt x="946150" y="0"/>
                  </a:lnTo>
                  <a:lnTo>
                    <a:pt x="946150" y="628650"/>
                  </a:lnTo>
                  <a:lnTo>
                    <a:pt x="0" y="628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0"/>
            <p:cNvSpPr txBox="1"/>
            <p:nvPr/>
          </p:nvSpPr>
          <p:spPr>
            <a:xfrm>
              <a:off x="0" y="-38100"/>
              <a:ext cx="946150" cy="66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</p:grpSp>
      <p:sp>
        <p:nvSpPr>
          <p:cNvPr id="398" name="Google Shape;398;p10"/>
          <p:cNvSpPr/>
          <p:nvPr/>
        </p:nvSpPr>
        <p:spPr>
          <a:xfrm>
            <a:off x="3977328" y="2419244"/>
            <a:ext cx="740954" cy="859757"/>
          </a:xfrm>
          <a:custGeom>
            <a:avLst/>
            <a:gdLst/>
            <a:ahLst/>
            <a:cxnLst/>
            <a:rect l="l" t="t" r="r" b="b"/>
            <a:pathLst>
              <a:path w="740954" h="859757" extrusionOk="0">
                <a:moveTo>
                  <a:pt x="0" y="0"/>
                </a:moveTo>
                <a:lnTo>
                  <a:pt x="740955" y="0"/>
                </a:lnTo>
                <a:lnTo>
                  <a:pt x="740955" y="859757"/>
                </a:lnTo>
                <a:lnTo>
                  <a:pt x="0" y="8597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0"/>
          <p:cNvSpPr/>
          <p:nvPr/>
        </p:nvSpPr>
        <p:spPr>
          <a:xfrm>
            <a:off x="4718283" y="3961530"/>
            <a:ext cx="941039" cy="911632"/>
          </a:xfrm>
          <a:custGeom>
            <a:avLst/>
            <a:gdLst/>
            <a:ahLst/>
            <a:cxnLst/>
            <a:rect l="l" t="t" r="r" b="b"/>
            <a:pathLst>
              <a:path w="941039" h="911632" extrusionOk="0">
                <a:moveTo>
                  <a:pt x="0" y="0"/>
                </a:moveTo>
                <a:lnTo>
                  <a:pt x="941039" y="0"/>
                </a:lnTo>
                <a:lnTo>
                  <a:pt x="941039" y="911631"/>
                </a:lnTo>
                <a:lnTo>
                  <a:pt x="0" y="911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0"/>
          <p:cNvSpPr/>
          <p:nvPr/>
        </p:nvSpPr>
        <p:spPr>
          <a:xfrm>
            <a:off x="5659322" y="5547527"/>
            <a:ext cx="848567" cy="662943"/>
          </a:xfrm>
          <a:custGeom>
            <a:avLst/>
            <a:gdLst/>
            <a:ahLst/>
            <a:cxnLst/>
            <a:rect l="l" t="t" r="r" b="b"/>
            <a:pathLst>
              <a:path w="848567" h="662943" extrusionOk="0">
                <a:moveTo>
                  <a:pt x="0" y="0"/>
                </a:moveTo>
                <a:lnTo>
                  <a:pt x="848567" y="0"/>
                </a:lnTo>
                <a:lnTo>
                  <a:pt x="848567" y="662943"/>
                </a:lnTo>
                <a:lnTo>
                  <a:pt x="0" y="662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0"/>
          <p:cNvSpPr/>
          <p:nvPr/>
        </p:nvSpPr>
        <p:spPr>
          <a:xfrm>
            <a:off x="6507889" y="6746061"/>
            <a:ext cx="891242" cy="1140790"/>
          </a:xfrm>
          <a:custGeom>
            <a:avLst/>
            <a:gdLst/>
            <a:ahLst/>
            <a:cxnLst/>
            <a:rect l="l" t="t" r="r" b="b"/>
            <a:pathLst>
              <a:path w="891242" h="1140790" extrusionOk="0">
                <a:moveTo>
                  <a:pt x="0" y="0"/>
                </a:moveTo>
                <a:lnTo>
                  <a:pt x="891242" y="0"/>
                </a:lnTo>
                <a:lnTo>
                  <a:pt x="891242" y="1140790"/>
                </a:lnTo>
                <a:lnTo>
                  <a:pt x="0" y="11407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0"/>
          <p:cNvSpPr txBox="1"/>
          <p:nvPr/>
        </p:nvSpPr>
        <p:spPr>
          <a:xfrm>
            <a:off x="6163271" y="3784538"/>
            <a:ext cx="4711121" cy="159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Opera</a:t>
            </a:r>
            <a:r>
              <a:rPr lang="en-US" sz="2599" b="1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ción de subsidios federales, estatales y municipales </a:t>
            </a:r>
            <a:endParaRPr/>
          </a:p>
          <a:p>
            <a:pPr marL="0" marR="0" lvl="0" indent="0" algn="l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99" b="1" u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0"/>
          <p:cNvSpPr/>
          <p:nvPr/>
        </p:nvSpPr>
        <p:spPr>
          <a:xfrm>
            <a:off x="7494458" y="8666436"/>
            <a:ext cx="806520" cy="806520"/>
          </a:xfrm>
          <a:custGeom>
            <a:avLst/>
            <a:gdLst/>
            <a:ahLst/>
            <a:cxnLst/>
            <a:rect l="l" t="t" r="r" b="b"/>
            <a:pathLst>
              <a:path w="806520" h="806520" extrusionOk="0">
                <a:moveTo>
                  <a:pt x="0" y="0"/>
                </a:moveTo>
                <a:lnTo>
                  <a:pt x="806520" y="0"/>
                </a:lnTo>
                <a:lnTo>
                  <a:pt x="806520" y="806520"/>
                </a:lnTo>
                <a:lnTo>
                  <a:pt x="0" y="806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0"/>
          <p:cNvSpPr txBox="1"/>
          <p:nvPr/>
        </p:nvSpPr>
        <p:spPr>
          <a:xfrm>
            <a:off x="5244287" y="2533903"/>
            <a:ext cx="4587006" cy="1192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Finanzas sostenibles y ri</a:t>
            </a:r>
            <a:r>
              <a:rPr lang="en-US" sz="2599" b="1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esgos financieros</a:t>
            </a:r>
            <a:endParaRPr/>
          </a:p>
          <a:p>
            <a:pPr marL="0" marR="0" lvl="0" indent="0" algn="l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99" b="1" u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0"/>
          <p:cNvSpPr txBox="1"/>
          <p:nvPr/>
        </p:nvSpPr>
        <p:spPr>
          <a:xfrm>
            <a:off x="7119630" y="5384522"/>
            <a:ext cx="4711120" cy="1192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Proyectos para </a:t>
            </a:r>
            <a:r>
              <a:rPr lang="en-US" sz="2599" b="1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 etapa de reconstrucción</a:t>
            </a:r>
            <a:endParaRPr sz="2599" b="1" u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99" b="1" u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0"/>
          <p:cNvSpPr txBox="1"/>
          <p:nvPr/>
        </p:nvSpPr>
        <p:spPr>
          <a:xfrm>
            <a:off x="1392290" y="789298"/>
            <a:ext cx="1145468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NUESTRA</a:t>
            </a:r>
            <a:r>
              <a:rPr lang="en-US" sz="7200">
                <a:solidFill>
                  <a:srgbClr val="0D0D0D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7200">
                <a:solidFill>
                  <a:srgbClr val="BA9A5D"/>
                </a:solidFill>
                <a:latin typeface="Raleway"/>
                <a:ea typeface="Raleway"/>
                <a:cs typeface="Raleway"/>
                <a:sym typeface="Raleway"/>
              </a:rPr>
              <a:t>EXPERIENCIA</a:t>
            </a:r>
            <a:endParaRPr/>
          </a:p>
        </p:txBody>
      </p:sp>
      <p:sp>
        <p:nvSpPr>
          <p:cNvPr id="407" name="Google Shape;407;p10"/>
          <p:cNvSpPr txBox="1"/>
          <p:nvPr/>
        </p:nvSpPr>
        <p:spPr>
          <a:xfrm>
            <a:off x="10043418" y="2405934"/>
            <a:ext cx="7745244" cy="11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</a:t>
            </a:r>
            <a:r>
              <a:rPr lang="en-US" sz="210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delos de negocio inclusivos y herramientas estadísticas de riesgos financieros.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u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0"/>
          <p:cNvSpPr txBox="1"/>
          <p:nvPr/>
        </p:nvSpPr>
        <p:spPr>
          <a:xfrm>
            <a:off x="10904860" y="3686265"/>
            <a:ext cx="6883802" cy="78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Operación de subsidios federales, estatales y municipales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0"/>
          <p:cNvSpPr txBox="1"/>
          <p:nvPr/>
        </p:nvSpPr>
        <p:spPr>
          <a:xfrm>
            <a:off x="11720151" y="5144847"/>
            <a:ext cx="6068511" cy="119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Para familia afectadas por  los sismos 2017, inundaciones y graves afectaciones ambientales con la construcción de más de 1,500 viviendas</a:t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0"/>
          <p:cNvSpPr txBox="1"/>
          <p:nvPr/>
        </p:nvSpPr>
        <p:spPr>
          <a:xfrm>
            <a:off x="7733856" y="6951496"/>
            <a:ext cx="3882373" cy="39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Metod</a:t>
            </a:r>
            <a:r>
              <a:rPr lang="en-US" sz="2599" b="1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ologías ASH</a:t>
            </a:r>
            <a:endParaRPr/>
          </a:p>
        </p:txBody>
      </p:sp>
      <p:sp>
        <p:nvSpPr>
          <p:cNvPr id="411" name="Google Shape;411;p10"/>
          <p:cNvSpPr txBox="1"/>
          <p:nvPr/>
        </p:nvSpPr>
        <p:spPr>
          <a:xfrm>
            <a:off x="12576434" y="6679386"/>
            <a:ext cx="5212228" cy="202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Aplicación de CLTS y CLUES para prácticas sostenibles de saneamiento e higiene. Proyecto en Chiapas con un impacto de 60,000 personas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0"/>
          <p:cNvSpPr txBox="1"/>
          <p:nvPr/>
        </p:nvSpPr>
        <p:spPr>
          <a:xfrm>
            <a:off x="8694061" y="8886186"/>
            <a:ext cx="3882373" cy="790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Capacit</a:t>
            </a:r>
            <a:r>
              <a:rPr lang="en-US" sz="2599" b="1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ación técnica</a:t>
            </a:r>
            <a:endParaRPr/>
          </a:p>
          <a:p>
            <a:pPr marL="0" marR="0" lvl="0" indent="0" algn="l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99" b="1" u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5689</Words>
  <Application>Microsoft Office PowerPoint</Application>
  <PresentationFormat>Personalizado</PresentationFormat>
  <Paragraphs>665</Paragraphs>
  <Slides>49</Slides>
  <Notes>49</Notes>
  <HiddenSlides>33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6" baseType="lpstr">
      <vt:lpstr>Raleway</vt:lpstr>
      <vt:lpstr>Calibri (MS) Light</vt:lpstr>
      <vt:lpstr>Open Sans</vt:lpstr>
      <vt:lpstr>Calibri</vt:lpstr>
      <vt:lpstr>Arimo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Beatriz Perez Ramirez</dc:creator>
  <cp:lastModifiedBy>Beatriz Perez Ramirez</cp:lastModifiedBy>
  <cp:revision>9</cp:revision>
  <dcterms:created xsi:type="dcterms:W3CDTF">2006-08-16T00:00:00Z</dcterms:created>
  <dcterms:modified xsi:type="dcterms:W3CDTF">2025-12-20T15:17:49Z</dcterms:modified>
</cp:coreProperties>
</file>